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sldIdLst>
    <p:sldId id="485" r:id="rId2"/>
    <p:sldId id="773" r:id="rId3"/>
    <p:sldId id="541" r:id="rId4"/>
    <p:sldId id="496" r:id="rId5"/>
    <p:sldId id="778" r:id="rId6"/>
    <p:sldId id="779" r:id="rId7"/>
    <p:sldId id="457" r:id="rId8"/>
    <p:sldId id="715" r:id="rId9"/>
    <p:sldId id="714" r:id="rId10"/>
    <p:sldId id="780" r:id="rId11"/>
    <p:sldId id="527" r:id="rId12"/>
    <p:sldId id="514" r:id="rId13"/>
    <p:sldId id="528" r:id="rId14"/>
    <p:sldId id="501" r:id="rId15"/>
    <p:sldId id="717" r:id="rId16"/>
    <p:sldId id="716" r:id="rId17"/>
    <p:sldId id="776" r:id="rId18"/>
    <p:sldId id="777" r:id="rId19"/>
    <p:sldId id="435" r:id="rId20"/>
    <p:sldId id="529" r:id="rId21"/>
    <p:sldId id="771" r:id="rId22"/>
    <p:sldId id="772" r:id="rId23"/>
    <p:sldId id="456" r:id="rId24"/>
    <p:sldId id="774" r:id="rId25"/>
    <p:sldId id="471" r:id="rId26"/>
    <p:sldId id="775" r:id="rId27"/>
    <p:sldId id="781" r:id="rId28"/>
    <p:sldId id="710" r:id="rId29"/>
  </p:sldIdLst>
  <p:sldSz cx="12192000" cy="6858000"/>
  <p:notesSz cx="6858000" cy="9144000"/>
  <p:embeddedFontLst>
    <p:embeddedFont>
      <p:font typeface="Consolas" panose="020B0609020204030204" pitchFamily="49" charset="0"/>
      <p:regular r:id="rId31"/>
      <p:bold r:id="rId32"/>
      <p:italic r:id="rId33"/>
      <p:boldItalic r:id="rId34"/>
    </p:embeddedFont>
    <p:embeddedFont>
      <p:font typeface="Verdana" panose="020B0604030504040204" pitchFamily="34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Interaction Scale" id="{574FCA2E-624B-445D-BF60-769BEA85A615}">
          <p14:sldIdLst>
            <p14:sldId id="485"/>
            <p14:sldId id="773"/>
            <p14:sldId id="541"/>
            <p14:sldId id="496"/>
            <p14:sldId id="778"/>
            <p14:sldId id="779"/>
            <p14:sldId id="457"/>
            <p14:sldId id="715"/>
            <p14:sldId id="714"/>
            <p14:sldId id="780"/>
            <p14:sldId id="527"/>
            <p14:sldId id="514"/>
            <p14:sldId id="528"/>
            <p14:sldId id="501"/>
            <p14:sldId id="717"/>
            <p14:sldId id="716"/>
            <p14:sldId id="776"/>
            <p14:sldId id="777"/>
            <p14:sldId id="435"/>
            <p14:sldId id="529"/>
            <p14:sldId id="771"/>
            <p14:sldId id="772"/>
            <p14:sldId id="456"/>
            <p14:sldId id="774"/>
            <p14:sldId id="471"/>
            <p14:sldId id="775"/>
            <p14:sldId id="781"/>
            <p14:sldId id="7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F99"/>
    <a:srgbClr val="0B8658"/>
    <a:srgbClr val="0000FF"/>
    <a:srgbClr val="AF0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1" autoAdjust="0"/>
    <p:restoredTop sz="70438" autoAdjust="0"/>
  </p:normalViewPr>
  <p:slideViewPr>
    <p:cSldViewPr snapToGrid="0">
      <p:cViewPr varScale="1">
        <p:scale>
          <a:sx n="52" d="100"/>
          <a:sy n="52" d="100"/>
        </p:scale>
        <p:origin x="1080" y="48"/>
      </p:cViewPr>
      <p:guideLst>
        <p:guide orient="horz" pos="151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F1F72-D5C6-45C1-8861-C60BF5F24714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97C9A2-714F-40F1-A449-E3B567BF2191}">
      <dgm:prSet custT="1"/>
      <dgm:spPr/>
      <dgm:t>
        <a:bodyPr/>
        <a:lstStyle/>
        <a:p>
          <a:r>
            <a:rPr lang="en-US" sz="2400" dirty="0"/>
            <a:t>The Structural Scale</a:t>
          </a:r>
        </a:p>
      </dgm:t>
    </dgm:pt>
    <dgm:pt modelId="{BA698C14-60FB-412B-AEAE-731859E29542}" type="parTrans" cxnId="{2075DAD4-179E-4962-A3A4-8AF294EC5EA6}">
      <dgm:prSet/>
      <dgm:spPr/>
      <dgm:t>
        <a:bodyPr/>
        <a:lstStyle/>
        <a:p>
          <a:endParaRPr lang="en-US" sz="2400"/>
        </a:p>
      </dgm:t>
    </dgm:pt>
    <dgm:pt modelId="{422E5A6E-833A-4E82-AE6D-14E4A987983A}" type="sibTrans" cxnId="{2075DAD4-179E-4962-A3A4-8AF294EC5EA6}">
      <dgm:prSet/>
      <dgm:spPr/>
      <dgm:t>
        <a:bodyPr/>
        <a:lstStyle/>
        <a:p>
          <a:endParaRPr lang="en-US" sz="2400"/>
        </a:p>
      </dgm:t>
    </dgm:pt>
    <dgm:pt modelId="{B0F8E3E1-1A0E-460F-8AAF-64338F4B4FD6}">
      <dgm:prSet custT="1"/>
      <dgm:spPr/>
      <dgm:t>
        <a:bodyPr/>
        <a:lstStyle/>
        <a:p>
          <a:r>
            <a:rPr lang="en-US" sz="2400" dirty="0">
              <a:solidFill>
                <a:schemeClr val="accent3">
                  <a:lumMod val="60000"/>
                  <a:lumOff val="40000"/>
                </a:schemeClr>
              </a:solidFill>
            </a:rPr>
            <a:t>key questions: what are the pieces? how do they fit together to form a coherent whole?</a:t>
          </a:r>
        </a:p>
      </dgm:t>
    </dgm:pt>
    <dgm:pt modelId="{EEE8EA9A-411A-491E-84CA-6BA517715CEC}" type="parTrans" cxnId="{110FBA75-72E0-409F-B4C9-470BE287D593}">
      <dgm:prSet/>
      <dgm:spPr/>
      <dgm:t>
        <a:bodyPr/>
        <a:lstStyle/>
        <a:p>
          <a:endParaRPr lang="en-US" sz="2400"/>
        </a:p>
      </dgm:t>
    </dgm:pt>
    <dgm:pt modelId="{5A230061-F20B-47A7-95D3-A494EBECEA98}" type="sibTrans" cxnId="{110FBA75-72E0-409F-B4C9-470BE287D593}">
      <dgm:prSet/>
      <dgm:spPr/>
      <dgm:t>
        <a:bodyPr/>
        <a:lstStyle/>
        <a:p>
          <a:endParaRPr lang="en-US" sz="2400"/>
        </a:p>
      </dgm:t>
    </dgm:pt>
    <dgm:pt modelId="{039B0968-54C3-43D9-AE1B-2E3AC07C27AD}">
      <dgm:prSet custT="1"/>
      <dgm:spPr/>
      <dgm:t>
        <a:bodyPr/>
        <a:lstStyle/>
        <a:p>
          <a:r>
            <a:rPr lang="en-US" sz="2400" dirty="0"/>
            <a:t>The Interaction Scale</a:t>
          </a:r>
        </a:p>
      </dgm:t>
    </dgm:pt>
    <dgm:pt modelId="{723301F6-EFFE-4D7B-9CF2-4318A56ECE12}" type="parTrans" cxnId="{BCE89210-284B-4F70-A369-5A242DBD0592}">
      <dgm:prSet/>
      <dgm:spPr/>
      <dgm:t>
        <a:bodyPr/>
        <a:lstStyle/>
        <a:p>
          <a:endParaRPr lang="en-US" sz="2400"/>
        </a:p>
      </dgm:t>
    </dgm:pt>
    <dgm:pt modelId="{6A5712B8-688E-4DCA-B67B-72AC37CCABC7}" type="sibTrans" cxnId="{BCE89210-284B-4F70-A369-5A242DBD0592}">
      <dgm:prSet/>
      <dgm:spPr/>
      <dgm:t>
        <a:bodyPr/>
        <a:lstStyle/>
        <a:p>
          <a:endParaRPr lang="en-US" sz="2400"/>
        </a:p>
      </dgm:t>
    </dgm:pt>
    <dgm:pt modelId="{09F6E43F-326A-4A31-8B24-D1AB47D1B06D}">
      <dgm:prSet custT="1"/>
      <dgm:spPr/>
      <dgm:t>
        <a:bodyPr/>
        <a:lstStyle/>
        <a:p>
          <a:r>
            <a:rPr lang="en-US" sz="2400"/>
            <a:t>key questions: how do the pieces interact? how are they related?</a:t>
          </a:r>
        </a:p>
      </dgm:t>
    </dgm:pt>
    <dgm:pt modelId="{856A42FA-8545-4DB2-AACD-50ED5C4BFAA8}" type="parTrans" cxnId="{0AAF3186-1AF3-471C-877F-3E28FE723B8E}">
      <dgm:prSet/>
      <dgm:spPr/>
      <dgm:t>
        <a:bodyPr/>
        <a:lstStyle/>
        <a:p>
          <a:endParaRPr lang="en-US" sz="2400"/>
        </a:p>
      </dgm:t>
    </dgm:pt>
    <dgm:pt modelId="{781215CD-EA2E-4807-B623-5F5774866BE2}" type="sibTrans" cxnId="{0AAF3186-1AF3-471C-877F-3E28FE723B8E}">
      <dgm:prSet/>
      <dgm:spPr/>
      <dgm:t>
        <a:bodyPr/>
        <a:lstStyle/>
        <a:p>
          <a:endParaRPr lang="en-US" sz="2400"/>
        </a:p>
      </dgm:t>
    </dgm:pt>
    <dgm:pt modelId="{50A5330E-7DD1-478A-B165-0DCE625AF6CF}">
      <dgm:prSet custT="1"/>
      <dgm:spPr/>
      <dgm:t>
        <a:bodyPr/>
        <a:lstStyle/>
        <a:p>
          <a:r>
            <a:rPr lang="en-US" sz="2400" dirty="0"/>
            <a:t>The Code Scale</a:t>
          </a:r>
        </a:p>
      </dgm:t>
    </dgm:pt>
    <dgm:pt modelId="{591C638D-F63E-45B1-A615-D76CC647E053}" type="parTrans" cxnId="{884F0D94-B0D3-42D2-91B1-8DAC601919F5}">
      <dgm:prSet/>
      <dgm:spPr/>
      <dgm:t>
        <a:bodyPr/>
        <a:lstStyle/>
        <a:p>
          <a:endParaRPr lang="en-US" sz="2400"/>
        </a:p>
      </dgm:t>
    </dgm:pt>
    <dgm:pt modelId="{43538A64-B372-4F01-8018-1ABFAEFB32A9}" type="sibTrans" cxnId="{884F0D94-B0D3-42D2-91B1-8DAC601919F5}">
      <dgm:prSet/>
      <dgm:spPr/>
      <dgm:t>
        <a:bodyPr/>
        <a:lstStyle/>
        <a:p>
          <a:endParaRPr lang="en-US" sz="2400"/>
        </a:p>
      </dgm:t>
    </dgm:pt>
    <dgm:pt modelId="{59922340-1B1E-4188-AF21-455A9791F1CB}">
      <dgm:prSet custT="1"/>
      <dgm:spPr/>
      <dgm:t>
        <a:bodyPr/>
        <a:lstStyle/>
        <a:p>
          <a:r>
            <a:rPr lang="en-US" sz="2400" kern="1200" dirty="0">
              <a:solidFill>
                <a:srgbClr val="A5A5A5">
                  <a:lumMod val="60000"/>
                  <a:lumOff val="40000"/>
                </a:srgbClr>
              </a:solidFill>
              <a:latin typeface="Calibri" panose="020F0502020204030204"/>
              <a:ea typeface="+mn-ea"/>
              <a:cs typeface="+mn-cs"/>
            </a:rPr>
            <a:t>key question: how can I make the actual code easy to test, understand, and modify?</a:t>
          </a:r>
        </a:p>
      </dgm:t>
    </dgm:pt>
    <dgm:pt modelId="{F387A055-1625-443A-9A9F-6F74B22C4CBB}" type="parTrans" cxnId="{6E3E67EF-19DF-42B5-8F99-A9DCFB288705}">
      <dgm:prSet/>
      <dgm:spPr/>
      <dgm:t>
        <a:bodyPr/>
        <a:lstStyle/>
        <a:p>
          <a:endParaRPr lang="en-US" sz="2400"/>
        </a:p>
      </dgm:t>
    </dgm:pt>
    <dgm:pt modelId="{80093C4C-4F6E-43BA-AFAD-4FD03F5834BB}" type="sibTrans" cxnId="{6E3E67EF-19DF-42B5-8F99-A9DCFB288705}">
      <dgm:prSet/>
      <dgm:spPr/>
      <dgm:t>
        <a:bodyPr/>
        <a:lstStyle/>
        <a:p>
          <a:endParaRPr lang="en-US" sz="2400"/>
        </a:p>
      </dgm:t>
    </dgm:pt>
    <dgm:pt modelId="{9297A8EA-EDBF-4876-934C-BD09FBE3EAE8}" type="pres">
      <dgm:prSet presAssocID="{DDBF1F72-D5C6-45C1-8861-C60BF5F24714}" presName="linear" presStyleCnt="0">
        <dgm:presLayoutVars>
          <dgm:dir/>
          <dgm:animLvl val="lvl"/>
          <dgm:resizeHandles val="exact"/>
        </dgm:presLayoutVars>
      </dgm:prSet>
      <dgm:spPr/>
    </dgm:pt>
    <dgm:pt modelId="{D03D9693-B636-4256-8302-E48214907012}" type="pres">
      <dgm:prSet presAssocID="{E997C9A2-714F-40F1-A449-E3B567BF2191}" presName="parentLin" presStyleCnt="0"/>
      <dgm:spPr/>
    </dgm:pt>
    <dgm:pt modelId="{F9AADC45-FE44-4219-B108-D2AE3D8E173B}" type="pres">
      <dgm:prSet presAssocID="{E997C9A2-714F-40F1-A449-E3B567BF2191}" presName="parentLeftMargin" presStyleLbl="node1" presStyleIdx="0" presStyleCnt="3"/>
      <dgm:spPr/>
    </dgm:pt>
    <dgm:pt modelId="{43D2748E-F233-4117-A263-D994A3D777A0}" type="pres">
      <dgm:prSet presAssocID="{E997C9A2-714F-40F1-A449-E3B567BF21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5AB6A0D-CA8F-4833-9E04-B3504D8AE5BA}" type="pres">
      <dgm:prSet presAssocID="{E997C9A2-714F-40F1-A449-E3B567BF2191}" presName="negativeSpace" presStyleCnt="0"/>
      <dgm:spPr/>
    </dgm:pt>
    <dgm:pt modelId="{766C274E-0DCD-4D35-A637-3B7C31718B43}" type="pres">
      <dgm:prSet presAssocID="{E997C9A2-714F-40F1-A449-E3B567BF2191}" presName="childText" presStyleLbl="conFgAcc1" presStyleIdx="0" presStyleCnt="3">
        <dgm:presLayoutVars>
          <dgm:bulletEnabled val="1"/>
        </dgm:presLayoutVars>
      </dgm:prSet>
      <dgm:spPr/>
    </dgm:pt>
    <dgm:pt modelId="{AA447152-ACAC-4163-8BAB-AC05B811D065}" type="pres">
      <dgm:prSet presAssocID="{422E5A6E-833A-4E82-AE6D-14E4A987983A}" presName="spaceBetweenRectangles" presStyleCnt="0"/>
      <dgm:spPr/>
    </dgm:pt>
    <dgm:pt modelId="{F93080E5-07C3-43D8-B00B-16C7DAA7B786}" type="pres">
      <dgm:prSet presAssocID="{039B0968-54C3-43D9-AE1B-2E3AC07C27AD}" presName="parentLin" presStyleCnt="0"/>
      <dgm:spPr/>
    </dgm:pt>
    <dgm:pt modelId="{21FE5E6B-A9D8-4FEE-A374-A6805A219E77}" type="pres">
      <dgm:prSet presAssocID="{039B0968-54C3-43D9-AE1B-2E3AC07C27AD}" presName="parentLeftMargin" presStyleLbl="node1" presStyleIdx="0" presStyleCnt="3"/>
      <dgm:spPr/>
    </dgm:pt>
    <dgm:pt modelId="{5DA3FF59-85F1-4735-B3A9-18751F101F6E}" type="pres">
      <dgm:prSet presAssocID="{039B0968-54C3-43D9-AE1B-2E3AC07C27A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B9FD75-A93D-4DD6-9443-3E2DA3E8CB29}" type="pres">
      <dgm:prSet presAssocID="{039B0968-54C3-43D9-AE1B-2E3AC07C27AD}" presName="negativeSpace" presStyleCnt="0"/>
      <dgm:spPr/>
    </dgm:pt>
    <dgm:pt modelId="{0D116FDA-C199-4724-BDFF-B6B6DD9C39F4}" type="pres">
      <dgm:prSet presAssocID="{039B0968-54C3-43D9-AE1B-2E3AC07C27AD}" presName="childText" presStyleLbl="conFgAcc1" presStyleIdx="1" presStyleCnt="3" custScaleX="100000">
        <dgm:presLayoutVars>
          <dgm:bulletEnabled val="1"/>
        </dgm:presLayoutVars>
      </dgm:prSet>
      <dgm:spPr/>
    </dgm:pt>
    <dgm:pt modelId="{611A4537-2325-423B-8AB3-12304A086352}" type="pres">
      <dgm:prSet presAssocID="{6A5712B8-688E-4DCA-B67B-72AC37CCABC7}" presName="spaceBetweenRectangles" presStyleCnt="0"/>
      <dgm:spPr/>
    </dgm:pt>
    <dgm:pt modelId="{6D33FFAF-C011-460D-9D3A-77BD73B8DFD6}" type="pres">
      <dgm:prSet presAssocID="{50A5330E-7DD1-478A-B165-0DCE625AF6CF}" presName="parentLin" presStyleCnt="0"/>
      <dgm:spPr/>
    </dgm:pt>
    <dgm:pt modelId="{AD6E4FFD-51E2-4D96-B11B-E0830BF5D494}" type="pres">
      <dgm:prSet presAssocID="{50A5330E-7DD1-478A-B165-0DCE625AF6CF}" presName="parentLeftMargin" presStyleLbl="node1" presStyleIdx="1" presStyleCnt="3"/>
      <dgm:spPr/>
    </dgm:pt>
    <dgm:pt modelId="{22921543-69A4-4F5E-BB18-7A033233EAEB}" type="pres">
      <dgm:prSet presAssocID="{50A5330E-7DD1-478A-B165-0DCE625AF6C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9AB8D06-BF35-4639-85E1-F15A5DBEF129}" type="pres">
      <dgm:prSet presAssocID="{50A5330E-7DD1-478A-B165-0DCE625AF6CF}" presName="negativeSpace" presStyleCnt="0"/>
      <dgm:spPr/>
    </dgm:pt>
    <dgm:pt modelId="{A19FAB4D-117A-4965-8A0A-D6E6E7E1F541}" type="pres">
      <dgm:prSet presAssocID="{50A5330E-7DD1-478A-B165-0DCE625AF6C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509E500-AE07-4957-B752-ED34A65CBE83}" type="presOf" srcId="{09F6E43F-326A-4A31-8B24-D1AB47D1B06D}" destId="{0D116FDA-C199-4724-BDFF-B6B6DD9C39F4}" srcOrd="0" destOrd="0" presId="urn:microsoft.com/office/officeart/2005/8/layout/list1"/>
    <dgm:cxn modelId="{BCE89210-284B-4F70-A369-5A242DBD0592}" srcId="{DDBF1F72-D5C6-45C1-8861-C60BF5F24714}" destId="{039B0968-54C3-43D9-AE1B-2E3AC07C27AD}" srcOrd="1" destOrd="0" parTransId="{723301F6-EFFE-4D7B-9CF2-4318A56ECE12}" sibTransId="{6A5712B8-688E-4DCA-B67B-72AC37CCABC7}"/>
    <dgm:cxn modelId="{8597131C-6FED-4BF4-A1CA-E891C66D69EB}" type="presOf" srcId="{039B0968-54C3-43D9-AE1B-2E3AC07C27AD}" destId="{5DA3FF59-85F1-4735-B3A9-18751F101F6E}" srcOrd="1" destOrd="0" presId="urn:microsoft.com/office/officeart/2005/8/layout/list1"/>
    <dgm:cxn modelId="{D1ACD242-53AC-48B3-9F94-02F3C4DFD8FE}" type="presOf" srcId="{E997C9A2-714F-40F1-A449-E3B567BF2191}" destId="{43D2748E-F233-4117-A263-D994A3D777A0}" srcOrd="1" destOrd="0" presId="urn:microsoft.com/office/officeart/2005/8/layout/list1"/>
    <dgm:cxn modelId="{E328FB6B-1AFC-4766-8E7E-E588B84987B3}" type="presOf" srcId="{50A5330E-7DD1-478A-B165-0DCE625AF6CF}" destId="{AD6E4FFD-51E2-4D96-B11B-E0830BF5D494}" srcOrd="0" destOrd="0" presId="urn:microsoft.com/office/officeart/2005/8/layout/list1"/>
    <dgm:cxn modelId="{110FBA75-72E0-409F-B4C9-470BE287D593}" srcId="{E997C9A2-714F-40F1-A449-E3B567BF2191}" destId="{B0F8E3E1-1A0E-460F-8AAF-64338F4B4FD6}" srcOrd="0" destOrd="0" parTransId="{EEE8EA9A-411A-491E-84CA-6BA517715CEC}" sibTransId="{5A230061-F20B-47A7-95D3-A494EBECEA98}"/>
    <dgm:cxn modelId="{0AAF3186-1AF3-471C-877F-3E28FE723B8E}" srcId="{039B0968-54C3-43D9-AE1B-2E3AC07C27AD}" destId="{09F6E43F-326A-4A31-8B24-D1AB47D1B06D}" srcOrd="0" destOrd="0" parTransId="{856A42FA-8545-4DB2-AACD-50ED5C4BFAA8}" sibTransId="{781215CD-EA2E-4807-B623-5F5774866BE2}"/>
    <dgm:cxn modelId="{884F0D94-B0D3-42D2-91B1-8DAC601919F5}" srcId="{DDBF1F72-D5C6-45C1-8861-C60BF5F24714}" destId="{50A5330E-7DD1-478A-B165-0DCE625AF6CF}" srcOrd="2" destOrd="0" parTransId="{591C638D-F63E-45B1-A615-D76CC647E053}" sibTransId="{43538A64-B372-4F01-8018-1ABFAEFB32A9}"/>
    <dgm:cxn modelId="{D700F5B3-132F-4121-A8A3-C386328B5ED6}" type="presOf" srcId="{039B0968-54C3-43D9-AE1B-2E3AC07C27AD}" destId="{21FE5E6B-A9D8-4FEE-A374-A6805A219E77}" srcOrd="0" destOrd="0" presId="urn:microsoft.com/office/officeart/2005/8/layout/list1"/>
    <dgm:cxn modelId="{60296CB4-AA24-4474-9767-5C6E5CB9A0DF}" type="presOf" srcId="{B0F8E3E1-1A0E-460F-8AAF-64338F4B4FD6}" destId="{766C274E-0DCD-4D35-A637-3B7C31718B43}" srcOrd="0" destOrd="0" presId="urn:microsoft.com/office/officeart/2005/8/layout/list1"/>
    <dgm:cxn modelId="{2075DAD4-179E-4962-A3A4-8AF294EC5EA6}" srcId="{DDBF1F72-D5C6-45C1-8861-C60BF5F24714}" destId="{E997C9A2-714F-40F1-A449-E3B567BF2191}" srcOrd="0" destOrd="0" parTransId="{BA698C14-60FB-412B-AEAE-731859E29542}" sibTransId="{422E5A6E-833A-4E82-AE6D-14E4A987983A}"/>
    <dgm:cxn modelId="{43B651D9-5097-4B0E-896A-DD51B85C54CF}" type="presOf" srcId="{E997C9A2-714F-40F1-A449-E3B567BF2191}" destId="{F9AADC45-FE44-4219-B108-D2AE3D8E173B}" srcOrd="0" destOrd="0" presId="urn:microsoft.com/office/officeart/2005/8/layout/list1"/>
    <dgm:cxn modelId="{D9BDABDB-507D-4BC6-A62C-9E2953A92B05}" type="presOf" srcId="{59922340-1B1E-4188-AF21-455A9791F1CB}" destId="{A19FAB4D-117A-4965-8A0A-D6E6E7E1F541}" srcOrd="0" destOrd="0" presId="urn:microsoft.com/office/officeart/2005/8/layout/list1"/>
    <dgm:cxn modelId="{D4A0F8EA-463C-4DD5-8943-B16845E58816}" type="presOf" srcId="{50A5330E-7DD1-478A-B165-0DCE625AF6CF}" destId="{22921543-69A4-4F5E-BB18-7A033233EAEB}" srcOrd="1" destOrd="0" presId="urn:microsoft.com/office/officeart/2005/8/layout/list1"/>
    <dgm:cxn modelId="{6E3E67EF-19DF-42B5-8F99-A9DCFB288705}" srcId="{50A5330E-7DD1-478A-B165-0DCE625AF6CF}" destId="{59922340-1B1E-4188-AF21-455A9791F1CB}" srcOrd="0" destOrd="0" parTransId="{F387A055-1625-443A-9A9F-6F74B22C4CBB}" sibTransId="{80093C4C-4F6E-43BA-AFAD-4FD03F5834BB}"/>
    <dgm:cxn modelId="{F706E7FD-2503-4EC3-9467-7B3407639FE1}" type="presOf" srcId="{DDBF1F72-D5C6-45C1-8861-C60BF5F24714}" destId="{9297A8EA-EDBF-4876-934C-BD09FBE3EAE8}" srcOrd="0" destOrd="0" presId="urn:microsoft.com/office/officeart/2005/8/layout/list1"/>
    <dgm:cxn modelId="{6BEABD16-F8DB-4BC5-9EB0-E2DDD908C950}" type="presParOf" srcId="{9297A8EA-EDBF-4876-934C-BD09FBE3EAE8}" destId="{D03D9693-B636-4256-8302-E48214907012}" srcOrd="0" destOrd="0" presId="urn:microsoft.com/office/officeart/2005/8/layout/list1"/>
    <dgm:cxn modelId="{4D03AD0A-3B08-40B3-98A3-59922C4BDAAE}" type="presParOf" srcId="{D03D9693-B636-4256-8302-E48214907012}" destId="{F9AADC45-FE44-4219-B108-D2AE3D8E173B}" srcOrd="0" destOrd="0" presId="urn:microsoft.com/office/officeart/2005/8/layout/list1"/>
    <dgm:cxn modelId="{B5F4258D-4A4A-4BB9-8DF1-FFA9873E2C62}" type="presParOf" srcId="{D03D9693-B636-4256-8302-E48214907012}" destId="{43D2748E-F233-4117-A263-D994A3D777A0}" srcOrd="1" destOrd="0" presId="urn:microsoft.com/office/officeart/2005/8/layout/list1"/>
    <dgm:cxn modelId="{F5557E9E-D71B-4650-A06C-3A6830FB29F2}" type="presParOf" srcId="{9297A8EA-EDBF-4876-934C-BD09FBE3EAE8}" destId="{A5AB6A0D-CA8F-4833-9E04-B3504D8AE5BA}" srcOrd="1" destOrd="0" presId="urn:microsoft.com/office/officeart/2005/8/layout/list1"/>
    <dgm:cxn modelId="{31C4F58D-76CF-4495-8BB2-33906ED27663}" type="presParOf" srcId="{9297A8EA-EDBF-4876-934C-BD09FBE3EAE8}" destId="{766C274E-0DCD-4D35-A637-3B7C31718B43}" srcOrd="2" destOrd="0" presId="urn:microsoft.com/office/officeart/2005/8/layout/list1"/>
    <dgm:cxn modelId="{D00748B2-0325-46E7-94E6-235E01AF15BD}" type="presParOf" srcId="{9297A8EA-EDBF-4876-934C-BD09FBE3EAE8}" destId="{AA447152-ACAC-4163-8BAB-AC05B811D065}" srcOrd="3" destOrd="0" presId="urn:microsoft.com/office/officeart/2005/8/layout/list1"/>
    <dgm:cxn modelId="{FBE0A8A2-E349-4605-859A-C47EFF140FD0}" type="presParOf" srcId="{9297A8EA-EDBF-4876-934C-BD09FBE3EAE8}" destId="{F93080E5-07C3-43D8-B00B-16C7DAA7B786}" srcOrd="4" destOrd="0" presId="urn:microsoft.com/office/officeart/2005/8/layout/list1"/>
    <dgm:cxn modelId="{5A87BB54-D5B6-4B5F-BB46-2BC24C39908B}" type="presParOf" srcId="{F93080E5-07C3-43D8-B00B-16C7DAA7B786}" destId="{21FE5E6B-A9D8-4FEE-A374-A6805A219E77}" srcOrd="0" destOrd="0" presId="urn:microsoft.com/office/officeart/2005/8/layout/list1"/>
    <dgm:cxn modelId="{4FE43BB2-F0F6-4456-8929-FE078F4ABAFB}" type="presParOf" srcId="{F93080E5-07C3-43D8-B00B-16C7DAA7B786}" destId="{5DA3FF59-85F1-4735-B3A9-18751F101F6E}" srcOrd="1" destOrd="0" presId="urn:microsoft.com/office/officeart/2005/8/layout/list1"/>
    <dgm:cxn modelId="{5A902045-FB3A-4CF8-B5E5-BBF0F93ABAFB}" type="presParOf" srcId="{9297A8EA-EDBF-4876-934C-BD09FBE3EAE8}" destId="{22B9FD75-A93D-4DD6-9443-3E2DA3E8CB29}" srcOrd="5" destOrd="0" presId="urn:microsoft.com/office/officeart/2005/8/layout/list1"/>
    <dgm:cxn modelId="{FE12769D-941C-4652-8FC1-538DB7487AFF}" type="presParOf" srcId="{9297A8EA-EDBF-4876-934C-BD09FBE3EAE8}" destId="{0D116FDA-C199-4724-BDFF-B6B6DD9C39F4}" srcOrd="6" destOrd="0" presId="urn:microsoft.com/office/officeart/2005/8/layout/list1"/>
    <dgm:cxn modelId="{34F648A7-A291-4DB2-B8F5-AC1D04449B57}" type="presParOf" srcId="{9297A8EA-EDBF-4876-934C-BD09FBE3EAE8}" destId="{611A4537-2325-423B-8AB3-12304A086352}" srcOrd="7" destOrd="0" presId="urn:microsoft.com/office/officeart/2005/8/layout/list1"/>
    <dgm:cxn modelId="{7F8A46EB-6F9B-49E6-82AF-C25900F3AC41}" type="presParOf" srcId="{9297A8EA-EDBF-4876-934C-BD09FBE3EAE8}" destId="{6D33FFAF-C011-460D-9D3A-77BD73B8DFD6}" srcOrd="8" destOrd="0" presId="urn:microsoft.com/office/officeart/2005/8/layout/list1"/>
    <dgm:cxn modelId="{415C05E3-6BA5-4063-9913-3ECFF34D8C41}" type="presParOf" srcId="{6D33FFAF-C011-460D-9D3A-77BD73B8DFD6}" destId="{AD6E4FFD-51E2-4D96-B11B-E0830BF5D494}" srcOrd="0" destOrd="0" presId="urn:microsoft.com/office/officeart/2005/8/layout/list1"/>
    <dgm:cxn modelId="{A0E3255D-5BFA-4D05-AF63-B1D5AB073E82}" type="presParOf" srcId="{6D33FFAF-C011-460D-9D3A-77BD73B8DFD6}" destId="{22921543-69A4-4F5E-BB18-7A033233EAEB}" srcOrd="1" destOrd="0" presId="urn:microsoft.com/office/officeart/2005/8/layout/list1"/>
    <dgm:cxn modelId="{337328A1-6852-4DC7-93C0-9B359B6FF530}" type="presParOf" srcId="{9297A8EA-EDBF-4876-934C-BD09FBE3EAE8}" destId="{09AB8D06-BF35-4639-85E1-F15A5DBEF129}" srcOrd="9" destOrd="0" presId="urn:microsoft.com/office/officeart/2005/8/layout/list1"/>
    <dgm:cxn modelId="{61B22968-D0FB-44BF-A9B3-0A61BD7E1885}" type="presParOf" srcId="{9297A8EA-EDBF-4876-934C-BD09FBE3EAE8}" destId="{A19FAB4D-117A-4965-8A0A-D6E6E7E1F54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C274E-0DCD-4D35-A637-3B7C31718B43}">
      <dsp:nvSpPr>
        <dsp:cNvPr id="0" name=""/>
        <dsp:cNvSpPr/>
      </dsp:nvSpPr>
      <dsp:spPr>
        <a:xfrm>
          <a:off x="0" y="249164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chemeClr val="accent3">
                  <a:lumMod val="60000"/>
                  <a:lumOff val="40000"/>
                </a:schemeClr>
              </a:solidFill>
            </a:rPr>
            <a:t>key questions: what are the pieces? how do they fit together to form a coherent whole?</a:t>
          </a:r>
        </a:p>
      </dsp:txBody>
      <dsp:txXfrm>
        <a:off x="0" y="249164"/>
        <a:ext cx="7886700" cy="1126125"/>
      </dsp:txXfrm>
    </dsp:sp>
    <dsp:sp modelId="{43D2748E-F233-4117-A263-D994A3D777A0}">
      <dsp:nvSpPr>
        <dsp:cNvPr id="0" name=""/>
        <dsp:cNvSpPr/>
      </dsp:nvSpPr>
      <dsp:spPr>
        <a:xfrm>
          <a:off x="394335" y="57284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Structural Scale</a:t>
          </a:r>
        </a:p>
      </dsp:txBody>
      <dsp:txXfrm>
        <a:off x="413069" y="76018"/>
        <a:ext cx="5483222" cy="346292"/>
      </dsp:txXfrm>
    </dsp:sp>
    <dsp:sp modelId="{0D116FDA-C199-4724-BDFF-B6B6DD9C39F4}">
      <dsp:nvSpPr>
        <dsp:cNvPr id="0" name=""/>
        <dsp:cNvSpPr/>
      </dsp:nvSpPr>
      <dsp:spPr>
        <a:xfrm>
          <a:off x="0" y="1637369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key questions: how do the pieces interact? how are they related?</a:t>
          </a:r>
        </a:p>
      </dsp:txBody>
      <dsp:txXfrm>
        <a:off x="0" y="1637369"/>
        <a:ext cx="7886700" cy="1126125"/>
      </dsp:txXfrm>
    </dsp:sp>
    <dsp:sp modelId="{5DA3FF59-85F1-4735-B3A9-18751F101F6E}">
      <dsp:nvSpPr>
        <dsp:cNvPr id="0" name=""/>
        <dsp:cNvSpPr/>
      </dsp:nvSpPr>
      <dsp:spPr>
        <a:xfrm>
          <a:off x="394335" y="1445489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Interaction Scale</a:t>
          </a:r>
        </a:p>
      </dsp:txBody>
      <dsp:txXfrm>
        <a:off x="413069" y="1464223"/>
        <a:ext cx="5483222" cy="346292"/>
      </dsp:txXfrm>
    </dsp:sp>
    <dsp:sp modelId="{A19FAB4D-117A-4965-8A0A-D6E6E7E1F541}">
      <dsp:nvSpPr>
        <dsp:cNvPr id="0" name=""/>
        <dsp:cNvSpPr/>
      </dsp:nvSpPr>
      <dsp:spPr>
        <a:xfrm>
          <a:off x="0" y="3025574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A5A5A5">
                  <a:lumMod val="60000"/>
                  <a:lumOff val="40000"/>
                </a:srgbClr>
              </a:solidFill>
              <a:latin typeface="Calibri" panose="020F0502020204030204"/>
              <a:ea typeface="+mn-ea"/>
              <a:cs typeface="+mn-cs"/>
            </a:rPr>
            <a:t>key question: how can I make the actual code easy to test, understand, and modify?</a:t>
          </a:r>
        </a:p>
      </dsp:txBody>
      <dsp:txXfrm>
        <a:off x="0" y="3025574"/>
        <a:ext cx="7886700" cy="1126125"/>
      </dsp:txXfrm>
    </dsp:sp>
    <dsp:sp modelId="{22921543-69A4-4F5E-BB18-7A033233EAEB}">
      <dsp:nvSpPr>
        <dsp:cNvPr id="0" name=""/>
        <dsp:cNvSpPr/>
      </dsp:nvSpPr>
      <dsp:spPr>
        <a:xfrm>
          <a:off x="394335" y="2833694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Code Scale</a:t>
          </a:r>
        </a:p>
      </dsp:txBody>
      <dsp:txXfrm>
        <a:off x="413069" y="2852428"/>
        <a:ext cx="5483222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E5181-6CF5-45F7-A87A-E0E0B1FD754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37F07-1250-4CCE-B198-1B288701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7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lesson 6, the Interaction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55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22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interface for a clock using the Push pattern.  </a:t>
            </a:r>
          </a:p>
          <a:p>
            <a:r>
              <a:rPr lang="en-US" dirty="0"/>
              <a:t>We represent the listener as a function to be called whenever the current time is updated.</a:t>
            </a:r>
          </a:p>
          <a:p>
            <a:r>
              <a:rPr lang="en-US" dirty="0"/>
              <a:t>&lt;Go through methods</a:t>
            </a:r>
          </a:p>
          <a:p>
            <a:r>
              <a:rPr lang="en-US" dirty="0"/>
              <a:t>The description of `</a:t>
            </a:r>
            <a:r>
              <a:rPr lang="en-US" dirty="0" err="1"/>
              <a:t>addListener</a:t>
            </a:r>
            <a:r>
              <a:rPr lang="en-US" dirty="0"/>
              <a:t>` indicates an expectation that a clock may have more than one consumer or listener.</a:t>
            </a:r>
          </a:p>
          <a:p>
            <a:r>
              <a:rPr lang="en-US" dirty="0"/>
              <a:t>A more complete description might mention that the clock can handle some maximum number of consumers, but we don’t care about that here.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could also have a `</a:t>
            </a:r>
            <a:r>
              <a:rPr lang="en-US" dirty="0" err="1"/>
              <a:t>removeListener</a:t>
            </a:r>
            <a:r>
              <a:rPr lang="en-US" dirty="0"/>
              <a:t>` method.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also have different choices for the type </a:t>
            </a:r>
            <a:r>
              <a:rPr lang="en-US" dirty="0" err="1"/>
              <a:t>IPushingClockListener</a:t>
            </a:r>
            <a:r>
              <a:rPr lang="en-US" dirty="0"/>
              <a:t>-- we'll talk about that in a few minutes.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221E-B032-932B-49FF-18A76ED87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6A3789-4872-0B99-00A9-57B266740A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8011AA-1EE6-3110-BBAF-0EB2C9C0F4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Clients of the pulling clock don’t hold on to any references to the clock — so the clock has to hold on to references to its clients. Whenever the time changes, the clock fulfills its obligation to contact all its clients.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807B9-47ED-DC3E-C2D2-DE1E162A27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46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AE064-9424-7B4F-CE92-AA97D64F4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3E964A-6713-5174-703A-460260452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63CD97-9869-CA55-2B0E-AD2E724A3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PushingClockClient has almost exactly the same interface as the </a:t>
            </a:r>
            <a:r>
              <a:rPr lang="en-US" dirty="0" err="1"/>
              <a:t>PullingClock</a:t>
            </a:r>
            <a:r>
              <a:rPr lang="en-US" dirty="0"/>
              <a:t> — the only difference constructor takes an </a:t>
            </a:r>
            <a:r>
              <a:rPr lang="en-US" dirty="0" err="1"/>
              <a:t>IPushingClock</a:t>
            </a:r>
            <a:r>
              <a:rPr lang="en-US" dirty="0"/>
              <a:t> instead of an </a:t>
            </a:r>
            <a:r>
              <a:rPr lang="en-US" dirty="0" err="1"/>
              <a:t>IPullingClock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But the implementation is quite different — the pulling clock client had to hang on to the reference to the clock. </a:t>
            </a:r>
          </a:p>
          <a:p>
            <a:endParaRPr lang="en-US" dirty="0"/>
          </a:p>
          <a:p>
            <a:r>
              <a:rPr lang="en-US" dirty="0"/>
              <a:t>The constructor just hands the clock a function, which gives the pushing clock instructions on how to contact the client.  It also pulls the time exactly once: in the constructor. </a:t>
            </a:r>
          </a:p>
          <a:p>
            <a:endParaRPr lang="en-US" dirty="0"/>
          </a:p>
          <a:p>
            <a:r>
              <a:rPr lang="en-US" dirty="0"/>
              <a:t>After the constructor returns, the pushing clock client doesn’t have any way of contacting the pushing clock again.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AD5A9-F513-B6CD-CA72-D8E3CF1B3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439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Here, the clock represents each consumer as an entire object, and the consumer expects to be called with '</a:t>
            </a:r>
            <a:r>
              <a:rPr lang="en-US" dirty="0" err="1"/>
              <a:t>onClockTick</a:t>
            </a:r>
            <a:r>
              <a:rPr lang="en-US" dirty="0"/>
              <a:t>' at each tick of the clock.   You may find this representation familiar from the OOD/Java world, but in the </a:t>
            </a:r>
            <a:r>
              <a:rPr lang="en-US" dirty="0" err="1"/>
              <a:t>WebAPI</a:t>
            </a:r>
            <a:r>
              <a:rPr lang="en-US" dirty="0"/>
              <a:t> world, the callback implementation is much more common.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29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conventional client hands itself to the clock as a representation, and the clock pushes the time to the client by calling the client's </a:t>
            </a:r>
            <a:r>
              <a:rPr lang="en-US" dirty="0" err="1"/>
              <a:t>onClockTick</a:t>
            </a:r>
            <a:r>
              <a:rPr lang="en-US" dirty="0"/>
              <a:t> method.</a:t>
            </a:r>
          </a:p>
          <a:p>
            <a:endParaRPr lang="en-US" dirty="0"/>
          </a:p>
          <a:p>
            <a:r>
              <a:rPr lang="en-US" dirty="0"/>
              <a:t>This more conventional design, using only classes and methods, is likely what you were taught in OOD.  But nowadays we have other options, like passing procedures!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49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any case, </a:t>
            </a:r>
          </a:p>
          <a:p>
            <a:r>
              <a:rPr lang="en-US" dirty="0"/>
              <a:t>&lt;read slide&gt;</a:t>
            </a:r>
          </a:p>
          <a:p>
            <a:r>
              <a:rPr lang="en-US" dirty="0"/>
              <a:t>The second bullet should really say "a list of representations of the objects who need to be notified…".  In the conventional implementation these are the objects themselves; in our first representation, the objects are represented by procedures.   This is sometimes called the "delegate" pattern.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2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699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8C21D-5FCE-712A-AAC7-D84626F7E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93F5C-51B8-DD1A-C4AC-15C46607B6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C03BA7-34CA-B194-A397-845910860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previous slides describe a very specific instance of producer/consumer, but at this point you all have experience with several concrete example of this patterns.</a:t>
            </a:r>
          </a:p>
          <a:p>
            <a:endParaRPr lang="en-US" dirty="0"/>
          </a:p>
          <a:p>
            <a:r>
              <a:rPr lang="en-US" dirty="0"/>
              <a:t>HTTP and </a:t>
            </a:r>
            <a:r>
              <a:rPr lang="en-US" dirty="0" err="1"/>
              <a:t>WebSockets</a:t>
            </a:r>
            <a:r>
              <a:rPr lang="en-US" dirty="0"/>
              <a:t> are large-scale examples of the push and pull pattern being used for communication between these systems: HTTP uses the pull pattern, and </a:t>
            </a:r>
            <a:r>
              <a:rPr lang="en-US" dirty="0" err="1"/>
              <a:t>websockets</a:t>
            </a:r>
            <a:r>
              <a:rPr lang="en-US" dirty="0"/>
              <a:t> allows for updates to be pushed to multiple clients.</a:t>
            </a:r>
          </a:p>
        </p:txBody>
      </p:sp>
    </p:spTree>
    <p:extLst>
      <p:ext uri="{BB962C8B-B14F-4D97-AF65-F5344CB8AC3E}">
        <p14:creationId xmlns:p14="http://schemas.microsoft.com/office/powerpoint/2010/main" val="22899491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8A9D7-1F5A-F397-C3B6-5654D3BF6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BA58C-538B-16D2-41C6-BBB626B3F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187749-1A1D-478A-82E3-65256B44E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you create a button with an `</a:t>
            </a:r>
            <a:r>
              <a:rPr lang="en-US" dirty="0" err="1"/>
              <a:t>onClick</a:t>
            </a:r>
            <a:r>
              <a:rPr lang="en-US" dirty="0"/>
              <a:t>` handler, what is acting as the producer, and what is acting as the consumer?</a:t>
            </a:r>
          </a:p>
          <a:p>
            <a:endParaRPr lang="en-US" dirty="0"/>
          </a:p>
          <a:p>
            <a:r>
              <a:rPr lang="en-US" dirty="0"/>
              <a:t>(click to reveal)</a:t>
            </a:r>
          </a:p>
        </p:txBody>
      </p:sp>
    </p:spTree>
    <p:extLst>
      <p:ext uri="{BB962C8B-B14F-4D97-AF65-F5344CB8AC3E}">
        <p14:creationId xmlns:p14="http://schemas.microsoft.com/office/powerpoint/2010/main" val="1135449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0C241-5462-88A8-BAD6-F6D148C11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7D905-FA73-73E1-5BB6-A2DC7F632C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EDCFF-A4FE-D4E6-AE4B-B4FA28C22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B5EB7-3583-DDC3-0F23-9DB94E0E6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1980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get back to clocks for one last pattern: The Singleton Pattern.</a:t>
            </a:r>
          </a:p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3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53B7E-37AB-1F35-92A1-2F7901367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FF86E-0FAD-8252-B0BA-AD0EB56F9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E529F6-8565-86F8-E773-D1501EE5C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tell whether we have only one clock?</a:t>
            </a:r>
          </a:p>
          <a:p>
            <a:r>
              <a:rPr lang="en-US" dirty="0"/>
              <a:t>We can start with a test-driven development description of what we want: when we create two clocks, we want them to always be aliases of each other, so that ticks and resets of one clock affect the other clock.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16E5B-CA22-B6C2-9DE2-6E54A8AF2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432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lot of much more Java-Object looking ways of implementing this idea, but this is probably the most straightforward way of implementing this in JavaScript.</a:t>
            </a:r>
          </a:p>
          <a:p>
            <a:endParaRPr lang="en-US" dirty="0"/>
          </a:p>
          <a:p>
            <a:r>
              <a:rPr lang="en-US" dirty="0"/>
              <a:t>A JavaScript file is a module, and local information that isn’t exported from the module can’t be accessed outside the module. </a:t>
            </a:r>
          </a:p>
          <a:p>
            <a:endParaRPr lang="en-US" dirty="0"/>
          </a:p>
          <a:p>
            <a:r>
              <a:rPr lang="en-US" dirty="0"/>
              <a:t>Because the </a:t>
            </a:r>
            <a:r>
              <a:rPr lang="en-US" dirty="0" err="1"/>
              <a:t>PrivateClock</a:t>
            </a:r>
            <a:r>
              <a:rPr lang="en-US" dirty="0"/>
              <a:t> implementation isn’t exported, this file is the only file that is allowed to make a </a:t>
            </a:r>
            <a:r>
              <a:rPr lang="en-US" dirty="0" err="1"/>
              <a:t>PrivateClock</a:t>
            </a:r>
            <a:r>
              <a:rPr lang="en-US" dirty="0"/>
              <a:t>. Initially we don’t call the constructor (it’s usually, though not always, a bad idea to have code that runs immediately when a file is loaded in JavaScript).</a:t>
            </a:r>
          </a:p>
          <a:p>
            <a:endParaRPr lang="en-US" dirty="0"/>
          </a:p>
          <a:p>
            <a:r>
              <a:rPr lang="en-US" dirty="0"/>
              <a:t>The only way to access a </a:t>
            </a:r>
            <a:r>
              <a:rPr lang="en-US" dirty="0" err="1"/>
              <a:t>PrivateClock</a:t>
            </a:r>
            <a:r>
              <a:rPr lang="en-US" dirty="0"/>
              <a:t> is through the `</a:t>
            </a:r>
            <a:r>
              <a:rPr lang="en-US" dirty="0" err="1"/>
              <a:t>clockInstance</a:t>
            </a:r>
            <a:r>
              <a:rPr lang="en-US" dirty="0"/>
              <a:t>` method that is exported from the module, and so the first time the function is called, we’ll create a new clock and return it. Every future time we access the clock we’ll just return the one we already constructed.</a:t>
            </a:r>
          </a:p>
          <a:p>
            <a:endParaRPr lang="en-US" dirty="0"/>
          </a:p>
          <a:p>
            <a:r>
              <a:rPr lang="en-US" dirty="0"/>
              <a:t>That `</a:t>
            </a:r>
            <a:r>
              <a:rPr lang="en-US" dirty="0" err="1"/>
              <a:t>clockInstance</a:t>
            </a:r>
            <a:r>
              <a:rPr lang="en-US" dirty="0"/>
              <a:t>` function is what we’ll call in our tests to produce a clock.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57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3F06F-1527-600A-0D2B-C3CB89C17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3FB5DB-FEF7-9E26-AEC5-2CA370D9F2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2AC3B5-E162-B394-E8CF-4079E5668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Q: Are there other instances where you’ve seen the singleton pattern and/or your </a:t>
            </a:r>
          </a:p>
        </p:txBody>
      </p:sp>
    </p:spTree>
    <p:extLst>
      <p:ext uri="{BB962C8B-B14F-4D97-AF65-F5344CB8AC3E}">
        <p14:creationId xmlns:p14="http://schemas.microsoft.com/office/powerpoint/2010/main" val="62207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FEA92-BE04-5290-620A-3F20A89CF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75B5F4-AAB4-67CC-EC48-B29CC0C520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E9A62-698A-BBA0-717D-CE13302A4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EDF86-2E0A-6AB6-32EF-E2E39D8D1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0405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75A46-0EFE-95BA-C28F-606D60977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ACE454-9E15-4D73-B4E8-9FDDAE3DD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9E4F5-2BE0-68D2-D500-BEBDD3E9A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4A9ED-6EBE-F0D7-86AF-8354205D8C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261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6B659-26A4-D7B8-3AE7-617FEADCD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533BC5-B298-3A04-9230-11674AD7B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FD6611-929D-65CE-6D6E-806DF493B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big picture of the course, we’ve seen this picture before we motivated code-level design principles. The main topic of that lecture was writing your code to minimize the cognitive load of understanding programs.</a:t>
            </a:r>
          </a:p>
          <a:p>
            <a:endParaRPr lang="en-US" dirty="0"/>
          </a:p>
          <a:p>
            <a:r>
              <a:rPr lang="en-US" dirty="0"/>
              <a:t>Today, we’re going to move up and talk about the interaction scale.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002D0-83D5-0890-6F2A-AEFEB5664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142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part of today’s lecture is a bit of a review; most of these are things you probably learned in OOD, and our goal is to connect them to what we’ve discussed in the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95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50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take a look at a concrete example.   Here is an interface for a simple clock.  </a:t>
            </a:r>
          </a:p>
          <a:p>
            <a:endParaRPr lang="en-US" dirty="0"/>
          </a:p>
          <a:p>
            <a:r>
              <a:rPr lang="en-US" dirty="0"/>
              <a:t>It has three methods: reset, tick, and </a:t>
            </a:r>
            <a:r>
              <a:rPr lang="en-US" dirty="0" err="1"/>
              <a:t>currentTime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In our examples, we use the tick() method as in input to increment the time.  In a real example, this might be done with a </a:t>
            </a:r>
            <a:r>
              <a:rPr lang="en-US" dirty="0" err="1"/>
              <a:t>setInterval</a:t>
            </a:r>
            <a:r>
              <a:rPr lang="en-US" dirty="0"/>
              <a:t> (as we did in the React Hooks lecture)</a:t>
            </a:r>
          </a:p>
          <a:p>
            <a:endParaRPr lang="en-US" dirty="0"/>
          </a:p>
          <a:p>
            <a:r>
              <a:rPr lang="en-US" dirty="0"/>
              <a:t>Note that the interface includes a description of what each method is supposed to do.  This is part of the "make your Data Mean Something" principle we talked about in the lecture about writing Maintainable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21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F4210-B3C1-AF15-6052-47A14A7F9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65FE5-237E-F07E-F800-61F527778C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EB1878-436F-4949-1F7E-F7C2A76D7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8660-997C-CE79-E7BA-F750FA1BA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22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9649-5E0B-A889-3495-B8BBB906D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CA8A3-1F9C-2773-CE33-7D1313D2C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D0AD0C-90DF-4CDE-D2D8-8622F34849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 a very simple client that uses a clock.</a:t>
            </a:r>
          </a:p>
          <a:p>
            <a:endParaRPr lang="en-US" dirty="0"/>
          </a:p>
          <a:p>
            <a:r>
              <a:rPr lang="en-US" dirty="0"/>
              <a:t>The constructor says “</a:t>
            </a:r>
            <a:r>
              <a:rPr lang="en-US" dirty="0" err="1"/>
              <a:t>theclock:IPullingClock</a:t>
            </a:r>
            <a:r>
              <a:rPr lang="en-US" dirty="0"/>
              <a:t>”, because this client depends only on the fact that ‘</a:t>
            </a:r>
            <a:r>
              <a:rPr lang="en-US" dirty="0" err="1"/>
              <a:t>theClock</a:t>
            </a:r>
            <a:r>
              <a:rPr lang="en-US" dirty="0"/>
              <a:t>’ obeys the Interface. We’re not requiring a specific clock implementation, we’re accepting anything that respects the interface.</a:t>
            </a:r>
          </a:p>
          <a:p>
            <a:endParaRPr lang="en-US" dirty="0"/>
          </a:p>
          <a:p>
            <a:r>
              <a:rPr lang="en-US" dirty="0"/>
              <a:t>In OOD Pattern terminology, this is called "Dependency Injection".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23756-645B-5270-2B06-CCE9863C6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22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illustrates how we use tick() and reset() to control the clock.  (This would be a lot harder if our clock ran autonomously.)  </a:t>
            </a:r>
          </a:p>
          <a:p>
            <a:endParaRPr lang="en-US" dirty="0"/>
          </a:p>
          <a:p>
            <a:r>
              <a:rPr lang="en-US" dirty="0"/>
              <a:t>Of course there are more tests in the file, go look at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0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7219-6BA5-47F5-B7F1-6B0D754E2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260" y="665163"/>
            <a:ext cx="10814539" cy="23876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56012-95F5-425E-AD5B-78B7ACF1E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260" y="3237828"/>
            <a:ext cx="1012874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B56B6-995F-4046-9C61-053D0E276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64DE-480B-420F-9649-4F8E696E08E0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5E065-1B81-411E-9A3E-A77A78A3A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F6926-26F3-46DC-9948-0AFC9748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7E862F-A43D-4114-BCB5-88FBB072B5E3}"/>
              </a:ext>
            </a:extLst>
          </p:cNvPr>
          <p:cNvCxnSpPr/>
          <p:nvPr userDrawn="1"/>
        </p:nvCxnSpPr>
        <p:spPr>
          <a:xfrm>
            <a:off x="539260" y="3055777"/>
            <a:ext cx="108145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79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2A09-5B90-4641-93CD-8F57AD55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1350F3-B3CE-4CFF-8DA5-52A7B3D17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6664C-6D02-4CF4-9578-EE17046F1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29906-37E8-4C3E-9239-E2780C694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6A42-A091-4468-A075-64A31BE59948}" type="datetime1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4D540-F8F7-41A2-9AF8-CA9DC3673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D207D-A9AE-4993-85BC-0A490AE0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5C82A-A252-4658-90F3-CD841E691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6BDDE-3FD4-4076-B384-750403C87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16770-ADA8-4EC3-8F93-CD06C87E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6D0-8311-4107-9726-6B805E7D05BA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A9407-A07E-4CD6-8B79-2C5C32D32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D9943-4565-4756-87D7-A459B5D65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56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6161F6-0B3C-4567-ADE2-6CD20FC7B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F20CE-3E28-49C5-A941-80470819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65335-11AE-43FA-B4FF-7C5C91A9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557A-5C88-417A-A763-5AC779462A5F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DB1C4-4B7A-48D9-8638-70DF828B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DD15E-A1E1-4C0C-A962-2AD1B80CF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28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447360" y="6405248"/>
            <a:ext cx="278388" cy="274159"/>
          </a:xfrm>
          <a:prstGeom prst="rect">
            <a:avLst/>
          </a:prstGeom>
        </p:spPr>
        <p:txBody>
          <a:bodyPr/>
          <a:lstStyle/>
          <a:p>
            <a:pPr defTabSz="547695">
              <a:defRPr/>
            </a:pPr>
            <a:fld id="{86CB4B4D-7CA3-9044-876B-883B54F8677D}" type="slidenum">
              <a:rPr lang="en-US" smtClean="0"/>
              <a:pPr defTabSz="547695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978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idx="1"/>
          </p:nvPr>
        </p:nvSpPr>
        <p:spPr>
          <a:xfrm>
            <a:off x="535782" y="1562695"/>
            <a:ext cx="8786527" cy="4688086"/>
          </a:xfrm>
          <a:prstGeom prst="rect">
            <a:avLst/>
          </a:prstGeom>
        </p:spPr>
        <p:txBody>
          <a:bodyPr/>
          <a:lstStyle>
            <a:lvl1pPr marL="257166" indent="-257166">
              <a:defRPr>
                <a:solidFill>
                  <a:schemeClr val="tx1"/>
                </a:solidFill>
              </a:defRPr>
            </a:lvl1pPr>
            <a:lvl2pPr marL="514332" indent="-257166">
              <a:spcBef>
                <a:spcPts val="1125"/>
              </a:spcBef>
              <a:defRPr>
                <a:solidFill>
                  <a:schemeClr val="tx1"/>
                </a:solidFill>
              </a:defRPr>
            </a:lvl2pPr>
            <a:lvl3pPr marL="707206" indent="-257166">
              <a:spcBef>
                <a:spcPts val="562"/>
              </a:spcBef>
              <a:defRPr sz="2812">
                <a:solidFill>
                  <a:schemeClr val="tx1"/>
                </a:solidFill>
              </a:defRPr>
            </a:lvl3pPr>
            <a:lvl4pPr marL="900080" indent="-257166">
              <a:spcBef>
                <a:spcPts val="0"/>
              </a:spcBef>
              <a:defRPr sz="2812">
                <a:solidFill>
                  <a:schemeClr val="tx1"/>
                </a:solidFill>
              </a:defRPr>
            </a:lvl4pPr>
            <a:lvl5pPr marL="1092955" indent="-257166">
              <a:spcBef>
                <a:spcPts val="0"/>
              </a:spcBef>
              <a:defRPr sz="2812">
                <a:solidFill>
                  <a:schemeClr val="tx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447360" y="6405248"/>
            <a:ext cx="278388" cy="274159"/>
          </a:xfrm>
          <a:prstGeom prst="rect">
            <a:avLst/>
          </a:prstGeom>
        </p:spPr>
        <p:txBody>
          <a:bodyPr/>
          <a:lstStyle/>
          <a:p>
            <a:pPr defTabSz="547695">
              <a:defRPr/>
            </a:pPr>
            <a:fld id="{86CB4B4D-7CA3-9044-876B-883B54F8677D}" type="slidenum">
              <a:rPr lang="en-US" smtClean="0"/>
              <a:pPr defTabSz="547695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980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C750D-385B-4340-80D6-9B052AFB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752EB-722E-4ED5-8E4A-83E134B1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38D97-33FE-455F-99C1-5F94F8FE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7BFD4-467E-4EDE-93EA-052F5B39A4E5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71F14-9B49-4770-95DB-8F666E2A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E3BF3-5975-4AB7-B4BC-3D066499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0E7402-9AD9-47A7-9A7C-9E2D251980C6}"/>
              </a:ext>
            </a:extLst>
          </p:cNvPr>
          <p:cNvCxnSpPr/>
          <p:nvPr userDrawn="1"/>
        </p:nvCxnSpPr>
        <p:spPr>
          <a:xfrm>
            <a:off x="838200" y="142905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33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de and Commen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C750D-385B-4340-80D6-9B052AFB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752EB-722E-4ED5-8E4A-83E134B1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6272" y="1631794"/>
            <a:ext cx="310752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38D97-33FE-455F-99C1-5F94F8FE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7BFD4-467E-4EDE-93EA-052F5B39A4E5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71F14-9B49-4770-95DB-8F666E2A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E3BF3-5975-4AB7-B4BC-3D066499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0E7402-9AD9-47A7-9A7C-9E2D251980C6}"/>
              </a:ext>
            </a:extLst>
          </p:cNvPr>
          <p:cNvCxnSpPr/>
          <p:nvPr userDrawn="1"/>
        </p:nvCxnSpPr>
        <p:spPr>
          <a:xfrm>
            <a:off x="838200" y="142905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71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9689-97C8-4C74-9DA9-41C0380CB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79868A-EEF3-4A9B-8549-9BADCF283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5A0-C911-4F03-82FC-7E5926047D46}" type="datetime1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E0DFD-410D-4C41-9994-4C58047D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0F3D0-5AE9-4747-A0A6-354F0667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10EEB6-6E3B-42EF-B771-796D5DACD6D4}"/>
              </a:ext>
            </a:extLst>
          </p:cNvPr>
          <p:cNvCxnSpPr/>
          <p:nvPr userDrawn="1"/>
        </p:nvCxnSpPr>
        <p:spPr>
          <a:xfrm>
            <a:off x="838200" y="1325563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90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E102D-7499-4BDC-8BA2-825474D95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50BCC-FEA6-4C8B-92DD-12ECC6BE1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6A10-0098-476E-99F2-6C7151D2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CBE2-D5BE-47AC-ADC2-9CDFC1D0CF90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29B59-28A4-457E-A9FE-D43E630E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126F7-7826-4EEA-BCF7-F8DB1CCC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FB97FE-BFE6-42A0-A36F-BB63DB3E7E5E}"/>
              </a:ext>
            </a:extLst>
          </p:cNvPr>
          <p:cNvCxnSpPr/>
          <p:nvPr userDrawn="1"/>
        </p:nvCxnSpPr>
        <p:spPr>
          <a:xfrm>
            <a:off x="831850" y="4562475"/>
            <a:ext cx="1052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08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F8A4-82FA-4F62-BD67-4673378FC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60252-C68E-46D7-AAA5-ABB7CE5E3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52B70-F8CF-48C4-AE1C-C9CF7101D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002AF-9677-413A-B99A-8C8BE9559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EDB1-CE74-4951-85A2-0B01C2128E28}" type="datetime1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D4DCA-3AF1-43DA-9E55-2BF67A618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3AD69-C005-4694-9D91-F1A980961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05F67E-03A6-4630-A98D-6CACA3FBDDEF}"/>
              </a:ext>
            </a:extLst>
          </p:cNvPr>
          <p:cNvCxnSpPr/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7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34C9-6E2F-41F7-9D31-6E37FA5B4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FBC22-43A4-440D-AAD7-465FAB57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EFE43-C4CC-4FF0-B176-0C879EF27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920B2B-FD99-4575-BC29-4A9B8A50B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A5329-47DA-4A08-8E7B-D898E11B7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A08467-E7C4-4D3F-99C5-6D3AC3B2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EB92-A5C2-4807-A9DC-9EDE6CBFB241}" type="datetime1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2D386-C960-49F4-8E0B-5A602B213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B938FD-9718-4972-A4A8-237B1A21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1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7A444-7D99-4911-9642-3917FA60A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7EE0-7771-4CD5-9B2B-3550753A54A1}" type="datetime1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F82BF4-8CCE-40F5-87BF-30A8215B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81BF9-93A3-4F18-ADE7-E0E4F974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55BC0-2C78-4530-B512-097E3FFC8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8D3CA-F128-4EAA-A043-41667828A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EE186-B06D-4105-84EF-95DBBCFDA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86144-00CA-4143-8DA2-416236D78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318B3-0E87-4416-A9B8-D891968C2727}" type="datetime1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8B172-43F1-4139-BF32-2DEDF278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CB3DF-517A-4E87-8D32-82F85C39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4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06F07A-0B22-4914-812A-DBA02B479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B9C33-4FFB-4197-A3C1-E6E3EB58E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5E0F7-CC95-4DF1-9224-82B2702A2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997E8-DDEE-43F1-8D9B-F8A1E11DE488}" type="datetime1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761D0-ED27-4802-A5F0-EFD89884E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E668E-F846-4B39-92B8-B429C92F7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4" r:id="rId4"/>
    <p:sldLayoutId id="2147483651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diagramQuickStyle" Target="../diagrams/quickStyle1.xml"/><Relationship Id="rId5" Type="http://schemas.openxmlformats.org/officeDocument/2006/relationships/image" Target="../media/image3.png"/><Relationship Id="rId15" Type="http://schemas.openxmlformats.org/officeDocument/2006/relationships/image" Target="../media/image8.svg"/><Relationship Id="rId10" Type="http://schemas.openxmlformats.org/officeDocument/2006/relationships/diagramLayout" Target="../diagrams/layout1.xml"/><Relationship Id="rId4" Type="http://schemas.openxmlformats.org/officeDocument/2006/relationships/image" Target="../media/image2.svg"/><Relationship Id="rId9" Type="http://schemas.openxmlformats.org/officeDocument/2006/relationships/diagramData" Target="../diagrams/data1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65BC5-92E6-4F5A-B981-1C5EE9758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altLang="en-US" sz="3200" dirty="0">
                <a:sym typeface="Helvetica Neue" charset="0"/>
              </a:rPr>
              <a:t>CS 4530: Fundamentals of Software Engineering</a:t>
            </a:r>
            <a:br>
              <a:rPr lang="en-US" altLang="en-US" sz="3200" dirty="0">
                <a:sym typeface="Helvetica Neue" charset="0"/>
              </a:rPr>
            </a:br>
            <a:br>
              <a:rPr lang="en-US" altLang="en-US" sz="3200" dirty="0">
                <a:sym typeface="Helvetica Neue" charset="0"/>
              </a:rPr>
            </a:br>
            <a:r>
              <a:rPr lang="en-US" altLang="en-US" sz="3200" dirty="0">
                <a:sym typeface="Helvetica Neue" charset="0"/>
              </a:rPr>
              <a:t>Module 11.1</a:t>
            </a:r>
            <a:r>
              <a:rPr lang="en-US" altLang="en-US" dirty="0">
                <a:sym typeface="Helvetica Neue" charset="0"/>
              </a:rPr>
              <a:t>: Interaction-Level Design Patterns</a:t>
            </a:r>
            <a:endParaRPr lang="en-US" sz="320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B356C44-32EB-4AC4-94B7-A86895491E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Adeel Bhutta, Rob Simmons, and Mitch Wand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Khoury College of Computer Sciences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C5E2E-7170-455B-A37A-DBAC705C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7BC06A-54D1-4D10-B536-9DF33B2C3997}"/>
              </a:ext>
            </a:extLst>
          </p:cNvPr>
          <p:cNvSpPr/>
          <p:nvPr/>
        </p:nvSpPr>
        <p:spPr>
          <a:xfrm>
            <a:off x="539260" y="571001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C5962"/>
                </a:solidFill>
              </a:rPr>
              <a:t>© 2026 Released under the </a:t>
            </a:r>
            <a:r>
              <a:rPr lang="en-US" dirty="0">
                <a:solidFill>
                  <a:srgbClr val="D41B2C"/>
                </a:solidFill>
                <a:hlinkClick r:id="rId3"/>
              </a:rPr>
              <a:t>CC BY-SA</a:t>
            </a:r>
            <a:r>
              <a:rPr lang="en-US" dirty="0">
                <a:solidFill>
                  <a:srgbClr val="5C5962"/>
                </a:solidFill>
              </a:rPr>
              <a:t> license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610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69A170-C7E0-2DD9-E3CE-2D6AAEEF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the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14C90-F285-F22C-1BDD-46261BBF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04FABD-EA2B-D410-4E9B-B2880B50517E}"/>
              </a:ext>
            </a:extLst>
          </p:cNvPr>
          <p:cNvSpPr txBox="1"/>
          <p:nvPr/>
        </p:nvSpPr>
        <p:spPr>
          <a:xfrm>
            <a:off x="838200" y="1582340"/>
            <a:ext cx="10611678" cy="313932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}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"./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simpleClockUsingPull.ts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test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"test of 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()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});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0A95D13-4718-7859-56BD-C3DF60BE50CB}"/>
              </a:ext>
            </a:extLst>
          </p:cNvPr>
          <p:cNvSpPr/>
          <p:nvPr/>
        </p:nvSpPr>
        <p:spPr>
          <a:xfrm>
            <a:off x="5765393" y="361790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simpleClockUsingPull.test.ts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305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5294-1E07-1631-B526-D86FDEFB7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call this the "demand-pull" pattern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68602D-89EA-1CBC-DBDF-B0E3A673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the when the client needs some data, it </a:t>
            </a:r>
            <a:r>
              <a:rPr lang="en-US" i="1" dirty="0"/>
              <a:t>pulls</a:t>
            </a:r>
            <a:r>
              <a:rPr lang="en-US" dirty="0"/>
              <a:t> the data it needs from the server.</a:t>
            </a:r>
          </a:p>
          <a:p>
            <a:r>
              <a:rPr lang="en-US" dirty="0"/>
              <a:t>Alternative names: you could call the </a:t>
            </a:r>
            <a:r>
              <a:rPr lang="en-US" dirty="0" err="1"/>
              <a:t>SimpleClock</a:t>
            </a:r>
            <a:r>
              <a:rPr lang="en-US" dirty="0"/>
              <a:t> the “producer” and call the </a:t>
            </a:r>
            <a:r>
              <a:rPr lang="en-US" dirty="0" err="1"/>
              <a:t>ClockClient</a:t>
            </a:r>
            <a:r>
              <a:rPr lang="en-US" dirty="0"/>
              <a:t> the “consumer”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78C23-FF6D-E6EC-580D-CDE97BD4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17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0736-2C8C-93C2-D2DE-C47B49EA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there's a potential problem here.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4EF45-5945-BD5D-70C8-8F8E73A83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the clock ticks once per second, but there are dozens of clients, each asking for the time every 10 msec?</a:t>
            </a:r>
          </a:p>
          <a:p>
            <a:r>
              <a:rPr lang="en-US" dirty="0"/>
              <a:t>Our clock might be overwhelmed by polling behavior</a:t>
            </a:r>
          </a:p>
          <a:p>
            <a:r>
              <a:rPr lang="en-US" dirty="0"/>
              <a:t>Can we do better for the situation where the clock updates rarely, but the clients need the values often?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9A2F1-B28C-7ACD-954E-DC341AC3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85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4B44F-0765-D4C2-E910-15003B3D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'data-push'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24C4-A2DA-776A-3936-7A9220250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Instead, let's arrange it so that the server </a:t>
            </a:r>
            <a:r>
              <a:rPr lang="en-US" i="1" dirty="0"/>
              <a:t>pushes</a:t>
            </a:r>
            <a:r>
              <a:rPr lang="en-US" dirty="0"/>
              <a:t> the data to the consumer only when it changes</a:t>
            </a:r>
          </a:p>
          <a:p>
            <a:r>
              <a:rPr lang="en-US" dirty="0"/>
              <a:t>That will make it the responsibility of the clock to keep track of the clients it needs to notify.</a:t>
            </a:r>
          </a:p>
          <a:p>
            <a:r>
              <a:rPr lang="en-US" dirty="0"/>
              <a:t>We can do that in several ways; let's use one that matches one you've seen before.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E542D-BB0A-D55C-4961-9719DC9C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40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4BAD-A4B2-4495-B53C-4D8A97E08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Interface For a Clock </a:t>
            </a:r>
            <a:r>
              <a:rPr lang="en-US" dirty="0"/>
              <a:t>U</a:t>
            </a:r>
            <a:r>
              <a:rPr lang="en-US" sz="3600" dirty="0"/>
              <a:t>sing the Push Pattern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552729-EEAF-4C8C-BCE0-6730721B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F6A7977-8F3E-578F-0410-B9988554EBC0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IPushingClock.ts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BCFCF4-D8D5-869B-B117-2860983444EB}"/>
              </a:ext>
            </a:extLst>
          </p:cNvPr>
          <p:cNvSpPr txBox="1"/>
          <p:nvPr/>
        </p:nvSpPr>
        <p:spPr>
          <a:xfrm>
            <a:off x="448914" y="1654602"/>
            <a:ext cx="9304686" cy="470898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increments the time, notifies consumers of the new 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/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resets the time to 0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/>
                </a:solidFill>
                <a:latin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 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returns the current time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number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1080"/>
                </a:solidFill>
                <a:latin typeface="Consolas" panose="020B0609020204030204" pitchFamily="49" charset="0"/>
              </a:rPr>
              <a:t>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void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FEE2024C-C7D7-CAD8-ECFE-BD83A65E0490}"/>
              </a:ext>
            </a:extLst>
          </p:cNvPr>
          <p:cNvSpPr/>
          <p:nvPr/>
        </p:nvSpPr>
        <p:spPr>
          <a:xfrm>
            <a:off x="8327409" y="5168957"/>
            <a:ext cx="2852382" cy="910893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"delegate" or "callback"</a:t>
            </a:r>
          </a:p>
        </p:txBody>
      </p:sp>
    </p:spTree>
    <p:extLst>
      <p:ext uri="{BB962C8B-B14F-4D97-AF65-F5344CB8AC3E}">
        <p14:creationId xmlns:p14="http://schemas.microsoft.com/office/powerpoint/2010/main" val="700069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CAB1A-A7E6-61AA-1773-4CFAEC26D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991EA-E175-A5F2-65D3-788A2C4C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a Clock with the Push Pattern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9AC2E7-53A7-C575-A4D3-E3D96C82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15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4711EB7-0CE7-D599-6915-B5D83762E052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EEE40-1EC3-2D81-ADAD-DEF2E681728A}"/>
              </a:ext>
            </a:extLst>
          </p:cNvPr>
          <p:cNvSpPr txBox="1"/>
          <p:nvPr/>
        </p:nvSpPr>
        <p:spPr>
          <a:xfrm>
            <a:off x="448914" y="1654602"/>
            <a:ext cx="9304686" cy="53245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PushingClock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implements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</a:rPr>
              <a:t>_time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= 0;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</a:rPr>
              <a:t>_observers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observers.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resets the time to 0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increments the time, notifies consumers of the new 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*/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returns the current time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9290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3C9C2-1E79-B1BE-55AA-2047E3B12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3AE6-CB74-F788-5EA1-8C99DC6A0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a Pushing Clock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0E51BA-DACC-9EFF-FC6C-EFFB464D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16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C9650EF-B03B-3508-CF2E-9E0BEED7CAD5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pushingClockClients.ts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57C92-5C75-53B0-631B-D605A6A8654C}"/>
              </a:ext>
            </a:extLst>
          </p:cNvPr>
          <p:cNvSpPr txBox="1"/>
          <p:nvPr/>
        </p:nvSpPr>
        <p:spPr>
          <a:xfrm>
            <a:off x="448914" y="1654602"/>
            <a:ext cx="5355538" cy="317009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</a:t>
            </a:r>
            <a:r>
              <a:rPr lang="en-US" sz="2000" dirty="0">
                <a:solidFill>
                  <a:srgbClr val="002060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solidFill>
                <a:schemeClr val="lt1">
                  <a:alpha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  /** as before */</a:t>
            </a:r>
            <a:endParaRPr lang="en-US" sz="2000" dirty="0">
              <a:solidFill>
                <a:srgbClr val="000000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  reset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 </a:t>
            </a: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1080">
                    <a:alpha val="50000"/>
                  </a:srgbClr>
                </a:solidFill>
                <a:latin typeface="Consolas" panose="020B0609020204030204" pitchFamily="49" charset="0"/>
              </a:rPr>
              <a:t>listener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2000" dirty="0">
              <a:solidFill>
                <a:schemeClr val="tx1">
                  <a:alpha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C42E3-4A4B-9ED6-5F55-DCA2527464C2}"/>
              </a:ext>
            </a:extLst>
          </p:cNvPr>
          <p:cNvSpPr txBox="1"/>
          <p:nvPr/>
        </p:nvSpPr>
        <p:spPr>
          <a:xfrm>
            <a:off x="5804452" y="1536174"/>
            <a:ext cx="9304686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PushingClockClient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constructor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17868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A9B0C-CF76-5400-8AC3-9E5DB51C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Conventional Design of a Pushing Clock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0CD0AD-3E61-EE5A-EB55-C5830FDC2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BC4E35-9824-BD94-C891-94C5430394C2}"/>
              </a:ext>
            </a:extLst>
          </p:cNvPr>
          <p:cNvSpPr txBox="1"/>
          <p:nvPr/>
        </p:nvSpPr>
        <p:spPr>
          <a:xfrm>
            <a:off x="838200" y="1633108"/>
            <a:ext cx="7149714" cy="452431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/** as before */</a:t>
            </a:r>
            <a:endParaRPr lang="en-US" dirty="0">
              <a:solidFill>
                <a:srgbClr val="3B3B3B"/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8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/** adds a new consumer */</a:t>
            </a:r>
            <a:endParaRPr lang="en-US" b="0" dirty="0">
              <a:solidFill>
                <a:srgbClr val="3B3B3B"/>
              </a:solidFill>
              <a:effectLst/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addClient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client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endParaRPr lang="en-US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called when the clock ticks, with the new time */</a:t>
            </a: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onClockTick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756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553A5-6600-F60B-E0EB-053C139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Conventional Client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DC42B3-D351-37FC-00E1-B5CF5DAFE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26BDB-B8AD-D2FA-A978-517E013AFB0B}"/>
              </a:ext>
            </a:extLst>
          </p:cNvPr>
          <p:cNvSpPr txBox="1"/>
          <p:nvPr/>
        </p:nvSpPr>
        <p:spPr>
          <a:xfrm>
            <a:off x="838200" y="1555036"/>
            <a:ext cx="8795998" cy="480131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implements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constructor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addClient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onClockTick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9CA4383A-58AE-6843-0405-A0E805AB85B4}"/>
              </a:ext>
            </a:extLst>
          </p:cNvPr>
          <p:cNvSpPr/>
          <p:nvPr/>
        </p:nvSpPr>
        <p:spPr>
          <a:xfrm>
            <a:off x="6096000" y="2400300"/>
            <a:ext cx="2852382" cy="910893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852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1136B-3925-4CDD-8431-763EB2B1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these are all instances of the Listener or Observer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2E15C-7FAB-4AB5-A6A4-2B463B6E1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8911442" cy="4965034"/>
          </a:xfrm>
        </p:spPr>
        <p:txBody>
          <a:bodyPr>
            <a:normAutofit/>
          </a:bodyPr>
          <a:lstStyle/>
          <a:p>
            <a:r>
              <a:rPr lang="en-US" dirty="0"/>
              <a:t>Also called "publish-subscribe pattern” (or “pub/sub”)</a:t>
            </a:r>
          </a:p>
          <a:p>
            <a:pPr lvl="1"/>
            <a:r>
              <a:rPr lang="en-US" dirty="0"/>
              <a:t>Some people make fine-grained distinctions between pub/sub and observer/observable; we won’t do that here.</a:t>
            </a:r>
          </a:p>
          <a:p>
            <a:r>
              <a:rPr lang="en-US" dirty="0"/>
              <a:t>The object being observed (the “subject”) keeps a list of the objects who need to be notified when something changes.</a:t>
            </a:r>
          </a:p>
          <a:p>
            <a:pPr lvl="1"/>
            <a:r>
              <a:rPr lang="en-US" dirty="0"/>
              <a:t>subject = producer = publisher</a:t>
            </a:r>
          </a:p>
          <a:p>
            <a:r>
              <a:rPr lang="en-US" dirty="0"/>
              <a:t>When a new object (i.e., the “consumer”) wants to be notified when the subject changes, it registers with ("subscribes to") the subject/producer/publisher</a:t>
            </a:r>
          </a:p>
          <a:p>
            <a:pPr lvl="1"/>
            <a:r>
              <a:rPr lang="en-US" dirty="0"/>
              <a:t>observer = consumer = subscriber = listener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0836B-0482-4596-8EAE-7D980463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7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4C2AD-73A8-4536-7F0C-671EEF0A7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9826-3B16-B5A9-B606-1CC5F4F6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 for this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CD710-045B-8896-FD2F-D074146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end of this lesson you should be able to: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how </a:t>
            </a:r>
            <a:r>
              <a:rPr lang="en-US" b="0" i="0" dirty="0">
                <a:solidFill>
                  <a:srgbClr val="24292F"/>
                </a:solidFill>
                <a:effectLst/>
              </a:rPr>
              <a:t>patterns capture common solutions and tradeoffs for recurring problems.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and give an example of each of the following: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Demand-Pull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Data-Push (aka Listener or Observer)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Singleton pattern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Do the same for other mini-patterns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Dependency Injection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Delegate or Callback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first-time-through switch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2FC13-7A7F-FF1F-0C57-73E90C13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346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ADF9E-E9E2-2953-43DE-91E918B78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or Pull?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31F8DF-A8CE-A56C-5337-425AB20D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20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EC14D2-43C3-7E26-A6DB-98214755704D}"/>
              </a:ext>
            </a:extLst>
          </p:cNvPr>
          <p:cNvGrpSpPr/>
          <p:nvPr/>
        </p:nvGrpSpPr>
        <p:grpSpPr>
          <a:xfrm>
            <a:off x="3117273" y="2441647"/>
            <a:ext cx="2978727" cy="2798618"/>
            <a:chOff x="2923309" y="1995055"/>
            <a:chExt cx="2978727" cy="279861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9C53C64-64DF-60BC-1C61-395799E0F4D4}"/>
                </a:ext>
              </a:extLst>
            </p:cNvPr>
            <p:cNvCxnSpPr/>
            <p:nvPr/>
          </p:nvCxnSpPr>
          <p:spPr>
            <a:xfrm flipV="1">
              <a:off x="2923309" y="1995055"/>
              <a:ext cx="0" cy="279861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FD39A2A-AA60-79C2-DB15-952F2E1C14D7}"/>
                </a:ext>
              </a:extLst>
            </p:cNvPr>
            <p:cNvCxnSpPr>
              <a:cxnSpLocks/>
            </p:cNvCxnSpPr>
            <p:nvPr/>
          </p:nvCxnSpPr>
          <p:spPr>
            <a:xfrm>
              <a:off x="2923309" y="4793673"/>
              <a:ext cx="297872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1436092-79E6-A688-DC46-9B16C7965DCC}"/>
              </a:ext>
            </a:extLst>
          </p:cNvPr>
          <p:cNvSpPr txBox="1"/>
          <p:nvPr/>
        </p:nvSpPr>
        <p:spPr>
          <a:xfrm>
            <a:off x="6328506" y="5055599"/>
            <a:ext cx="2590774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faster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1BAC9-E6CC-2DB6-7C83-7E1AB1BB64C9}"/>
              </a:ext>
            </a:extLst>
          </p:cNvPr>
          <p:cNvSpPr txBox="1"/>
          <p:nvPr/>
        </p:nvSpPr>
        <p:spPr>
          <a:xfrm>
            <a:off x="2015862" y="1897871"/>
            <a:ext cx="2464136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more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 data requests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58AA83-58D1-CE3B-D3C0-72DF26858A37}"/>
              </a:ext>
            </a:extLst>
          </p:cNvPr>
          <p:cNvCxnSpPr>
            <a:cxnSpLocks/>
          </p:cNvCxnSpPr>
          <p:nvPr/>
        </p:nvCxnSpPr>
        <p:spPr>
          <a:xfrm flipV="1">
            <a:off x="3117273" y="2546568"/>
            <a:ext cx="2978727" cy="2628936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FF36403-8C51-A363-634F-E8D5C714C3D0}"/>
              </a:ext>
            </a:extLst>
          </p:cNvPr>
          <p:cNvSpPr txBox="1"/>
          <p:nvPr/>
        </p:nvSpPr>
        <p:spPr>
          <a:xfrm>
            <a:off x="4606635" y="3983432"/>
            <a:ext cx="2862634" cy="92333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faster;</a:t>
            </a:r>
          </a:p>
          <a:p>
            <a:pPr algn="l"/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prefer to only pull when needed</a:t>
            </a:r>
            <a:endParaRPr lang="en-US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85942B-7C93-389C-D269-E3E3DBF79DAE}"/>
              </a:ext>
            </a:extLst>
          </p:cNvPr>
          <p:cNvSpPr txBox="1"/>
          <p:nvPr/>
        </p:nvSpPr>
        <p:spPr>
          <a:xfrm>
            <a:off x="3247930" y="2432702"/>
            <a:ext cx="2000726" cy="120032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slowly;</a:t>
            </a:r>
          </a:p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prefer to push on change</a:t>
            </a:r>
          </a:p>
        </p:txBody>
      </p:sp>
    </p:spTree>
    <p:extLst>
      <p:ext uri="{BB962C8B-B14F-4D97-AF65-F5344CB8AC3E}">
        <p14:creationId xmlns:p14="http://schemas.microsoft.com/office/powerpoint/2010/main" val="3401055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8354F-412A-030F-C76F-0F97BC064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C8ED9-D34E-88F1-87EC-48CC9ECA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Push or Pull?</a:t>
            </a:r>
            <a:br>
              <a:rPr lang="en-US" dirty="0"/>
            </a:br>
            <a:r>
              <a:rPr lang="en-US" dirty="0"/>
              <a:t>We’ve Seen This Already (1)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97BA6-9443-4C57-6ADB-B5FCB90C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5AAAA-6500-1A5D-3B11-BEDE945B993D}"/>
              </a:ext>
            </a:extLst>
          </p:cNvPr>
          <p:cNvSpPr txBox="1"/>
          <p:nvPr/>
        </p:nvSpPr>
        <p:spPr>
          <a:xfrm>
            <a:off x="838200" y="1630959"/>
            <a:ext cx="3969830" cy="688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HTTP 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2400" b="1" i="1" dirty="0">
                <a:solidFill>
                  <a:schemeClr val="tx1"/>
                </a:solidFill>
              </a:rPr>
              <a:t>(one-way, client initiates)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5E896-3761-E052-A7AB-7A56FBC10211}"/>
              </a:ext>
            </a:extLst>
          </p:cNvPr>
          <p:cNvSpPr txBox="1"/>
          <p:nvPr/>
        </p:nvSpPr>
        <p:spPr>
          <a:xfrm>
            <a:off x="6445409" y="1630959"/>
            <a:ext cx="5375679" cy="688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4000" b="1">
                <a:solidFill>
                  <a:schemeClr val="tx1"/>
                </a:solidFill>
              </a:rPr>
              <a:t>Web Sockets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2400" b="1" i="1" dirty="0">
                <a:solidFill>
                  <a:schemeClr val="tx1"/>
                </a:solidFill>
              </a:rPr>
              <a:t>(two-way after client opens socket)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EB4B98-D004-A376-0DCF-0AFDEA024117}"/>
              </a:ext>
            </a:extLst>
          </p:cNvPr>
          <p:cNvCxnSpPr/>
          <p:nvPr/>
        </p:nvCxnSpPr>
        <p:spPr>
          <a:xfrm>
            <a:off x="5832596" y="1674415"/>
            <a:ext cx="0" cy="5047060"/>
          </a:xfrm>
          <a:prstGeom prst="line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Content Placeholder 7" descr="A diagram of a connection&#10;&#10;Description automatically generated">
            <a:extLst>
              <a:ext uri="{FF2B5EF4-FFF2-40B4-BE49-F238E27FC236}">
                <a16:creationId xmlns:a16="http://schemas.microsoft.com/office/drawing/2014/main" id="{1DD90867-CB8B-CED8-FF09-CA87EB027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38" b="18120"/>
          <a:stretch/>
        </p:blipFill>
        <p:spPr>
          <a:xfrm>
            <a:off x="0" y="2690916"/>
            <a:ext cx="5832592" cy="3847996"/>
          </a:xfrm>
        </p:spPr>
      </p:pic>
      <p:pic>
        <p:nvPicPr>
          <p:cNvPr id="15" name="Picture 14" descr="A diagram of a server&#10;&#10;Description automatically generated">
            <a:extLst>
              <a:ext uri="{FF2B5EF4-FFF2-40B4-BE49-F238E27FC236}">
                <a16:creationId xmlns:a16="http://schemas.microsoft.com/office/drawing/2014/main" id="{0E1E94F6-1CEF-A466-AA2E-722573BF2E8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8" b="18997"/>
          <a:stretch/>
        </p:blipFill>
        <p:spPr>
          <a:xfrm>
            <a:off x="6006113" y="2599940"/>
            <a:ext cx="6165274" cy="393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328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42BD7-6861-FA6F-D3A6-9756DCBA6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A2CA-62D5-2710-031B-0734B98D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Push or Pull?</a:t>
            </a:r>
            <a:br>
              <a:rPr lang="en-US" dirty="0"/>
            </a:br>
            <a:r>
              <a:rPr lang="en-US" dirty="0"/>
              <a:t>We’ve Seen This Already (2)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7B8C-D478-C3A3-30CC-451F372A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0D1824-A919-8668-4F08-D9C3A5B84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10250510" cy="163062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clock and JavaScript event handling both use </a:t>
            </a:r>
            <a:r>
              <a:rPr lang="en-US" i="1" dirty="0"/>
              <a:t>callbacks</a:t>
            </a:r>
            <a:r>
              <a:rPr lang="en-US" dirty="0"/>
              <a:t> — a mini-pattern of their own — with the push pattern. </a:t>
            </a:r>
          </a:p>
          <a:p>
            <a:r>
              <a:rPr lang="en-US" dirty="0"/>
              <a:t>With `</a:t>
            </a:r>
            <a:r>
              <a:rPr lang="en-US" dirty="0" err="1"/>
              <a:t>onClick</a:t>
            </a:r>
            <a:r>
              <a:rPr lang="en-US" dirty="0"/>
              <a:t>`, the browser is the producer/server, your app is the consumer/client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1818E9-6F6D-EBD4-A7D3-A27937C77130}"/>
              </a:ext>
            </a:extLst>
          </p:cNvPr>
          <p:cNvSpPr txBox="1"/>
          <p:nvPr/>
        </p:nvSpPr>
        <p:spPr>
          <a:xfrm>
            <a:off x="369345" y="3264330"/>
            <a:ext cx="9304686" cy="31286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PushingClockClient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constructor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})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B06E03-8585-5006-C96E-6E600988B5D4}"/>
              </a:ext>
            </a:extLst>
          </p:cNvPr>
          <p:cNvSpPr txBox="1"/>
          <p:nvPr/>
        </p:nvSpPr>
        <p:spPr>
          <a:xfrm>
            <a:off x="6327819" y="3130790"/>
            <a:ext cx="6096001" cy="185683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&lt;button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onClick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navigate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`/profile/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${</a:t>
            </a:r>
            <a:r>
              <a:rPr lang="en-US" sz="2000" dirty="0" err="1">
                <a:solidFill>
                  <a:srgbClr val="257F99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user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username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`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View Profile</a:t>
            </a:r>
          </a:p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&lt;/button&gt;</a:t>
            </a:r>
          </a:p>
        </p:txBody>
      </p:sp>
    </p:spTree>
    <p:extLst>
      <p:ext uri="{BB962C8B-B14F-4D97-AF65-F5344CB8AC3E}">
        <p14:creationId xmlns:p14="http://schemas.microsoft.com/office/powerpoint/2010/main" val="272309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E63C2-291F-4BCD-8481-B88CD1E4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Pattern #3: The Singleton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CA140-84F5-4AD7-B8BC-646247EE7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r>
              <a:rPr lang="en-US" dirty="0"/>
              <a:t>Maybe you only want one clock in your system.</a:t>
            </a:r>
          </a:p>
          <a:p>
            <a:r>
              <a:rPr lang="en-US" dirty="0"/>
              <a:t>You can't just say "new Clock" because that always creates a new object of class Clock.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33305-C092-409F-B45A-522B05B8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62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A3A7E-7DBB-FE3F-E069-E22DC1B3B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F32E-5BF9-4E47-A2D7-D3DCFF8D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Test-Driven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67877-E86F-6A86-3A03-009D300E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78FECE-8D4B-B764-A808-8E17620C4EBB}"/>
              </a:ext>
            </a:extLst>
          </p:cNvPr>
          <p:cNvSpPr txBox="1"/>
          <p:nvPr/>
        </p:nvSpPr>
        <p:spPr>
          <a:xfrm>
            <a:off x="6352862" y="2454730"/>
            <a:ext cx="6795033" cy="429348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test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A31515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"clocks are NOT independent"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()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950" b="0" dirty="0"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dirty="0">
                <a:solidFill>
                  <a:srgbClr val="3B3B3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  <a:p>
            <a:pPr>
              <a:buNone/>
            </a:pPr>
            <a:endParaRPr lang="en-US" sz="195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b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95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5D9495-680C-8617-8B56-B1A601EAADE9}"/>
              </a:ext>
            </a:extLst>
          </p:cNvPr>
          <p:cNvSpPr txBox="1"/>
          <p:nvPr/>
        </p:nvSpPr>
        <p:spPr>
          <a:xfrm>
            <a:off x="109470" y="2454730"/>
            <a:ext cx="7173532" cy="33932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test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A31515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"clocks are independent"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()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E7ADD3C5-8721-7A8A-6E42-47C907AC0489}"/>
              </a:ext>
            </a:extLst>
          </p:cNvPr>
          <p:cNvSpPr/>
          <p:nvPr/>
        </p:nvSpPr>
        <p:spPr>
          <a:xfrm>
            <a:off x="178295" y="1554484"/>
            <a:ext cx="617456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simpleClockUsingPull.test.ts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6">
            <a:extLst>
              <a:ext uri="{FF2B5EF4-FFF2-40B4-BE49-F238E27FC236}">
                <a16:creationId xmlns:a16="http://schemas.microsoft.com/office/drawing/2014/main" id="{869BA67F-3060-775D-1E0E-C4359BF86D82}"/>
              </a:ext>
            </a:extLst>
          </p:cNvPr>
          <p:cNvSpPr/>
          <p:nvPr/>
        </p:nvSpPr>
        <p:spPr>
          <a:xfrm>
            <a:off x="6525433" y="1554483"/>
            <a:ext cx="5488272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singletonClock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singletonClock.test.ts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639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A5EA6-CF4D-4035-A399-4CBDD782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02658BD7-C743-4498-B8E6-00AE5BBA1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Singleton Pattern Implementation: First-time Through Switch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20959D-3B69-DD5F-B300-8888A743892B}"/>
              </a:ext>
            </a:extLst>
          </p:cNvPr>
          <p:cNvSpPr txBox="1"/>
          <p:nvPr/>
        </p:nvSpPr>
        <p:spPr>
          <a:xfrm>
            <a:off x="838199" y="1653312"/>
            <a:ext cx="9027017" cy="53245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implements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private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reset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tick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++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function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clockInstance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!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27B71951-C2FF-CD06-1911-9E19693A926C}"/>
              </a:ext>
            </a:extLst>
          </p:cNvPr>
          <p:cNvSpPr/>
          <p:nvPr/>
        </p:nvSpPr>
        <p:spPr>
          <a:xfrm>
            <a:off x="7341691" y="4361438"/>
            <a:ext cx="3408084" cy="1220692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the "first-time through" switch is a mini-pattern itself!</a:t>
            </a:r>
          </a:p>
        </p:txBody>
      </p:sp>
    </p:spTree>
    <p:extLst>
      <p:ext uri="{BB962C8B-B14F-4D97-AF65-F5344CB8AC3E}">
        <p14:creationId xmlns:p14="http://schemas.microsoft.com/office/powerpoint/2010/main" val="1988234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32827-2EC9-3606-6DF6-056EA752C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99039-2C8B-9FAA-ADC5-05B6C678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Singleton Pattern</a:t>
            </a:r>
            <a:br>
              <a:rPr lang="en-US" dirty="0"/>
            </a:br>
            <a:r>
              <a:rPr lang="en-US" dirty="0"/>
              <a:t>We’ve Seen This Already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E9FC4-DB74-4412-6983-36B2442D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9DB4E5-C7C0-2937-CEE8-60F390A8F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10250510" cy="2299108"/>
          </a:xfrm>
        </p:spPr>
        <p:txBody>
          <a:bodyPr>
            <a:normAutofit/>
          </a:bodyPr>
          <a:lstStyle/>
          <a:p>
            <a:r>
              <a:rPr lang="en-US" dirty="0"/>
              <a:t>Each repository model (</a:t>
            </a:r>
            <a:r>
              <a:rPr lang="en-US" dirty="0" err="1"/>
              <a:t>GameRepo</a:t>
            </a:r>
            <a:r>
              <a:rPr lang="en-US" dirty="0"/>
              <a:t>, </a:t>
            </a:r>
            <a:r>
              <a:rPr lang="en-US" dirty="0" err="1"/>
              <a:t>ChatRepo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 keeps track of a singleton </a:t>
            </a:r>
            <a:r>
              <a:rPr lang="en-US" dirty="0" err="1"/>
              <a:t>Keyv</a:t>
            </a:r>
            <a:r>
              <a:rPr lang="en-US" dirty="0"/>
              <a:t> object specific to that repository</a:t>
            </a:r>
          </a:p>
          <a:p>
            <a:r>
              <a:rPr lang="en-US" dirty="0"/>
              <a:t>The first time a repository method is accessed, a first-time-through switch initializes the key-value store</a:t>
            </a:r>
          </a:p>
        </p:txBody>
      </p:sp>
    </p:spTree>
    <p:extLst>
      <p:ext uri="{BB962C8B-B14F-4D97-AF65-F5344CB8AC3E}">
        <p14:creationId xmlns:p14="http://schemas.microsoft.com/office/powerpoint/2010/main" val="3872227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A1055-E9EC-D25A-C3C8-BA55E529E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E50B2-8D74-C43D-D442-76F43B490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Learning Goals for this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64165-2605-C2F7-770C-B96BB483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now be able to: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how </a:t>
            </a:r>
            <a:r>
              <a:rPr lang="en-US" b="0" i="0" dirty="0">
                <a:solidFill>
                  <a:srgbClr val="24292F"/>
                </a:solidFill>
                <a:effectLst/>
              </a:rPr>
              <a:t>patterns capture common solutions and tradeoffs for recurring problems.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and give an example of each of the following: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Demand-Pull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Data-Push (aka Listener or Observer)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Singleton pattern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Do the same for other mini-patterns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Dependency Injection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Delegate or Callback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first-time-through switch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93A9B-7265-1230-7C17-26B1FB9D7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4384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48E75-41BF-6816-4C99-47F0A73D1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3696-F4D1-8102-5E11-D92019E7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Learning Goals for this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49BBD-1189-EC22-36CC-A0D353044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now be able to: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how </a:t>
            </a:r>
            <a:r>
              <a:rPr lang="en-US" b="0" i="0" dirty="0">
                <a:solidFill>
                  <a:srgbClr val="24292F"/>
                </a:solidFill>
                <a:effectLst/>
              </a:rPr>
              <a:t>patterns capture common solutions and tradeoffs for recurring problems.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and give an example of each of the following: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Demand-Pull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Data-Push (aka Listener or Observer)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Singleton pattern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20247-978D-16B0-2ADE-41650DD4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756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01B9-2466-775F-9945-0AA3BF112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3A028-FAB1-1B83-230D-A2A7ACC1C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A Different Perspective On The Three Scales of Design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45973-E455-4D19-F7AF-C0CD6AD3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: Diagonal Corners Rounded 6">
            <a:extLst>
              <a:ext uri="{FF2B5EF4-FFF2-40B4-BE49-F238E27FC236}">
                <a16:creationId xmlns:a16="http://schemas.microsoft.com/office/drawing/2014/main" id="{217C3D1C-8076-1F5E-1393-915FB419E8D3}"/>
              </a:ext>
            </a:extLst>
          </p:cNvPr>
          <p:cNvSpPr/>
          <p:nvPr/>
        </p:nvSpPr>
        <p:spPr>
          <a:xfrm>
            <a:off x="3094269" y="4395624"/>
            <a:ext cx="974268" cy="974268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B0F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Diagonal Corners Rounded 10">
            <a:extLst>
              <a:ext uri="{FF2B5EF4-FFF2-40B4-BE49-F238E27FC236}">
                <a16:creationId xmlns:a16="http://schemas.microsoft.com/office/drawing/2014/main" id="{87934854-9BDC-4419-5DA1-17074754446C}"/>
              </a:ext>
            </a:extLst>
          </p:cNvPr>
          <p:cNvSpPr/>
          <p:nvPr/>
        </p:nvSpPr>
        <p:spPr>
          <a:xfrm>
            <a:off x="3071193" y="5639377"/>
            <a:ext cx="974267" cy="974267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B05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Diagonal Corners Rounded 13">
            <a:extLst>
              <a:ext uri="{FF2B5EF4-FFF2-40B4-BE49-F238E27FC236}">
                <a16:creationId xmlns:a16="http://schemas.microsoft.com/office/drawing/2014/main" id="{27472C62-8F56-60AE-3A5C-1C98732725BC}"/>
              </a:ext>
            </a:extLst>
          </p:cNvPr>
          <p:cNvSpPr/>
          <p:nvPr/>
        </p:nvSpPr>
        <p:spPr>
          <a:xfrm>
            <a:off x="3094269" y="3151870"/>
            <a:ext cx="974267" cy="974267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70C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 descr="Thought bubble with solid fill">
            <a:extLst>
              <a:ext uri="{FF2B5EF4-FFF2-40B4-BE49-F238E27FC236}">
                <a16:creationId xmlns:a16="http://schemas.microsoft.com/office/drawing/2014/main" id="{44DFB269-9E93-472D-3E52-7A63FD351B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62618" y="3220221"/>
            <a:ext cx="837566" cy="837566"/>
          </a:xfrm>
          <a:prstGeom prst="rect">
            <a:avLst/>
          </a:prstGeom>
        </p:spPr>
      </p:pic>
      <p:pic>
        <p:nvPicPr>
          <p:cNvPr id="10" name="Graphic 9" descr="Flowchart with solid fill">
            <a:extLst>
              <a:ext uri="{FF2B5EF4-FFF2-40B4-BE49-F238E27FC236}">
                <a16:creationId xmlns:a16="http://schemas.microsoft.com/office/drawing/2014/main" id="{66B25BCE-41F5-B8E6-C6AC-2CC1E009BC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30067" y="4425557"/>
            <a:ext cx="914400" cy="914400"/>
          </a:xfrm>
          <a:prstGeom prst="rect">
            <a:avLst/>
          </a:prstGeom>
        </p:spPr>
      </p:pic>
      <p:pic>
        <p:nvPicPr>
          <p:cNvPr id="13" name="Graphic 12" descr="Hammer1 with solid fill">
            <a:extLst>
              <a:ext uri="{FF2B5EF4-FFF2-40B4-BE49-F238E27FC236}">
                <a16:creationId xmlns:a16="http://schemas.microsoft.com/office/drawing/2014/main" id="{9F9E6C59-1343-BC33-D69C-2152717045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53974" y="5722158"/>
            <a:ext cx="808704" cy="808704"/>
          </a:xfrm>
          <a:prstGeom prst="rect">
            <a:avLst/>
          </a:prstGeom>
        </p:spPr>
      </p:pic>
      <p:sp>
        <p:nvSpPr>
          <p:cNvPr id="22" name="Freeform: Shape 15">
            <a:extLst>
              <a:ext uri="{FF2B5EF4-FFF2-40B4-BE49-F238E27FC236}">
                <a16:creationId xmlns:a16="http://schemas.microsoft.com/office/drawing/2014/main" id="{5FC6DAE1-4D2D-05C5-1D12-5A7DF51F75C6}"/>
              </a:ext>
            </a:extLst>
          </p:cNvPr>
          <p:cNvSpPr/>
          <p:nvPr/>
        </p:nvSpPr>
        <p:spPr>
          <a:xfrm>
            <a:off x="-96363" y="5766510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implementing</a:t>
            </a:r>
          </a:p>
        </p:txBody>
      </p:sp>
      <p:sp>
        <p:nvSpPr>
          <p:cNvPr id="23" name="Freeform: Shape 15">
            <a:extLst>
              <a:ext uri="{FF2B5EF4-FFF2-40B4-BE49-F238E27FC236}">
                <a16:creationId xmlns:a16="http://schemas.microsoft.com/office/drawing/2014/main" id="{0981FCE9-2E0A-3572-6096-0A8EB3D48BA3}"/>
              </a:ext>
            </a:extLst>
          </p:cNvPr>
          <p:cNvSpPr/>
          <p:nvPr/>
        </p:nvSpPr>
        <p:spPr>
          <a:xfrm>
            <a:off x="-58857" y="4522757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ORGANIZING</a:t>
            </a:r>
          </a:p>
        </p:txBody>
      </p:sp>
      <p:sp>
        <p:nvSpPr>
          <p:cNvPr id="24" name="Freeform: Shape 15">
            <a:extLst>
              <a:ext uri="{FF2B5EF4-FFF2-40B4-BE49-F238E27FC236}">
                <a16:creationId xmlns:a16="http://schemas.microsoft.com/office/drawing/2014/main" id="{B3F2A6AB-4079-45BD-05C9-8734825D2A7C}"/>
              </a:ext>
            </a:extLst>
          </p:cNvPr>
          <p:cNvSpPr/>
          <p:nvPr/>
        </p:nvSpPr>
        <p:spPr>
          <a:xfrm>
            <a:off x="-58857" y="3275362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2A109580-CA22-046C-3F35-36C47E316D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147244"/>
              </p:ext>
            </p:extLst>
          </p:nvPr>
        </p:nvGraphicFramePr>
        <p:xfrm>
          <a:off x="4319921" y="2697301"/>
          <a:ext cx="7886700" cy="4208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1ED607E-FF83-0E76-64D4-1F8574A322F1}"/>
              </a:ext>
            </a:extLst>
          </p:cNvPr>
          <p:cNvGrpSpPr/>
          <p:nvPr/>
        </p:nvGrpSpPr>
        <p:grpSpPr>
          <a:xfrm>
            <a:off x="5608866" y="1618318"/>
            <a:ext cx="974267" cy="974267"/>
            <a:chOff x="4314206" y="2403793"/>
            <a:chExt cx="1887187" cy="1887187"/>
          </a:xfrm>
        </p:grpSpPr>
        <p:sp>
          <p:nvSpPr>
            <p:cNvPr id="8" name="Rectangle: Diagonal Corners Rounded 10">
              <a:extLst>
                <a:ext uri="{FF2B5EF4-FFF2-40B4-BE49-F238E27FC236}">
                  <a16:creationId xmlns:a16="http://schemas.microsoft.com/office/drawing/2014/main" id="{D88323CA-8945-1A18-1520-E936BE893E2F}"/>
                </a:ext>
              </a:extLst>
            </p:cNvPr>
            <p:cNvSpPr/>
            <p:nvPr/>
          </p:nvSpPr>
          <p:spPr>
            <a:xfrm>
              <a:off x="4314206" y="2403793"/>
              <a:ext cx="1887187" cy="1887187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 descr="Illustrator with solid fill">
              <a:extLst>
                <a:ext uri="{FF2B5EF4-FFF2-40B4-BE49-F238E27FC236}">
                  <a16:creationId xmlns:a16="http://schemas.microsoft.com/office/drawing/2014/main" id="{EA2622CD-02AC-6C37-58EE-26939A76FAE4}"/>
                </a:ext>
              </a:extLst>
            </p:cNvPr>
            <p:cNvSpPr/>
            <p:nvPr/>
          </p:nvSpPr>
          <p:spPr>
            <a:xfrm>
              <a:off x="4314206" y="2403794"/>
              <a:ext cx="1887186" cy="1887186"/>
            </a:xfrm>
            <a:prstGeom prst="rect">
              <a:avLst/>
            </a:prstGeom>
            <a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Freeform: Shape 15">
            <a:extLst>
              <a:ext uri="{FF2B5EF4-FFF2-40B4-BE49-F238E27FC236}">
                <a16:creationId xmlns:a16="http://schemas.microsoft.com/office/drawing/2014/main" id="{4D0CE143-D451-F1A1-B8C0-978732285142}"/>
              </a:ext>
            </a:extLst>
          </p:cNvPr>
          <p:cNvSpPr/>
          <p:nvPr/>
        </p:nvSpPr>
        <p:spPr>
          <a:xfrm>
            <a:off x="6796221" y="1712122"/>
            <a:ext cx="2263562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l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F02E8D8-1A32-C9AA-CD12-E16C72EF41F3}"/>
              </a:ext>
            </a:extLst>
          </p:cNvPr>
          <p:cNvSpPr/>
          <p:nvPr/>
        </p:nvSpPr>
        <p:spPr>
          <a:xfrm>
            <a:off x="4581939" y="3995362"/>
            <a:ext cx="7116418" cy="134459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9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0B63D-BA2A-9CC0-CF4B-BB55A540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Design at the Interaction Level corresponds to “OOD Design Patterns”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65F9A-31BE-788E-C939-758FEA631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r>
              <a:rPr lang="en-US" dirty="0"/>
              <a:t>Four people in the 90’s wrote a book that lists a lot of patterns.</a:t>
            </a:r>
          </a:p>
          <a:p>
            <a:r>
              <a:rPr lang="en-US" dirty="0"/>
              <a:t>But this is not the be-all and end-all of patterns</a:t>
            </a:r>
          </a:p>
          <a:p>
            <a:r>
              <a:rPr lang="en-US" dirty="0"/>
              <a:t>We’ll see patterns at lots of different levels.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F5331-B22B-9182-3A30-24943C62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A book cover with a design pattern&#10;&#10;Description automatically generated">
            <a:extLst>
              <a:ext uri="{FF2B5EF4-FFF2-40B4-BE49-F238E27FC236}">
                <a16:creationId xmlns:a16="http://schemas.microsoft.com/office/drawing/2014/main" id="{7E890BC2-38E9-5C27-FD42-F2ED9C963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9233" y="2384178"/>
            <a:ext cx="3094567" cy="385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92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15A2B-60E0-4434-4A89-FACD32A42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388D-C486-C610-7FA1-FE2F54BF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 and Push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6739F0-1736-23F8-5883-E42F9CEAA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times we need to get some data from one place in our program to another.</a:t>
            </a:r>
          </a:p>
          <a:p>
            <a:r>
              <a:rPr lang="en-US" dirty="0"/>
              <a:t>There are two basic ways of accomplishing this, which we call "pull" and "push"</a:t>
            </a:r>
          </a:p>
          <a:p>
            <a:r>
              <a:rPr lang="en-US" dirty="0"/>
              <a:t>In each situation we have two objects, which we call the "producer" and the "consumer"</a:t>
            </a:r>
          </a:p>
          <a:p>
            <a:r>
              <a:rPr lang="en-US" dirty="0"/>
              <a:t>But there many variations.  Let's look at a few of them.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FD429-CBC9-AC84-F590-34696D76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6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803A-CD99-9B0E-1AD8-1956BCC9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Let's start with a very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53DA6-2BEF-2A1C-DFF6-0B3D37E67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clock, which is updated every so often with the current time</a:t>
            </a:r>
          </a:p>
          <a:p>
            <a:pPr lvl="1"/>
            <a:r>
              <a:rPr lang="en-US" dirty="0"/>
              <a:t>right now, we don't care how that happens</a:t>
            </a:r>
          </a:p>
          <a:p>
            <a:r>
              <a:rPr lang="en-US" dirty="0"/>
              <a:t>We have several client modules that need to know the current time.  </a:t>
            </a:r>
          </a:p>
          <a:p>
            <a:r>
              <a:rPr lang="en-US" dirty="0"/>
              <a:t>The clock is the producer</a:t>
            </a:r>
          </a:p>
          <a:p>
            <a:r>
              <a:rPr lang="en-US" dirty="0"/>
              <a:t>The client modules are the consumers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AD8CD-4D8E-89F6-2949-A49BB9F9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55BEF8-786F-4A11-92EC-982C8864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Interface For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BD227-C161-4162-B2AF-7AFE9FFC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B656AB-4242-0551-47E0-F723B829CA79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IPullingClock.ts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DAFC0-4E52-F5F7-4BCC-74599170B41C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sets the time to 0 */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increments the time */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returns current time */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chemeClr val="accent4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28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5E6A8-BAE1-E74D-6AC4-604C51A28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72499A-19FF-6D80-C0AE-36A1A73B1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Implementing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98CA2-0E5B-A42F-73F1-0A1E2165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2409C48-C3D6-76E3-6ACD-D7E5404F8E51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F9637-3261-1EF9-E4E8-9D1EE3C75DA9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sets the time to 0 */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increments the time */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returns current time */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chemeClr val="accent4">
                    <a:lumMod val="50000"/>
                    <a:alpha val="50000"/>
                  </a:schemeClr>
                </a:solidFill>
                <a:latin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EBC34F-1781-53CC-BE15-CC1BF5D7D955}"/>
              </a:ext>
            </a:extLst>
          </p:cNvPr>
          <p:cNvSpPr txBox="1"/>
          <p:nvPr/>
        </p:nvSpPr>
        <p:spPr>
          <a:xfrm>
            <a:off x="4756469" y="2259914"/>
            <a:ext cx="743553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implements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43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F578-FC2E-9667-1FCE-E5DEAD921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393AC72-4E54-9E73-0291-1BFB31A7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Using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98BC8-9F59-5073-87C1-BB9775D8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9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686D83-DF94-8673-9833-7FB04DD6610F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BA258E-412A-A339-ED86-66BC03F35167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AF00D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sets the time to 0 */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increments the time */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returns current time */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chemeClr val="accent4">
                    <a:lumMod val="50000"/>
                    <a:alpha val="50000"/>
                  </a:schemeClr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C8445A-43E8-159C-B1E5-7456CBC913B5}"/>
              </a:ext>
            </a:extLst>
          </p:cNvPr>
          <p:cNvSpPr txBox="1"/>
          <p:nvPr/>
        </p:nvSpPr>
        <p:spPr>
          <a:xfrm>
            <a:off x="4756469" y="2259914"/>
            <a:ext cx="7435531" cy="409342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constructor(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b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4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>
          <a:solidFill>
            <a:srgbClr val="0070C0"/>
          </a:solidFill>
        </a:ln>
      </a:spPr>
      <a:bodyPr rtlCol="0" anchor="ctr"/>
      <a:lstStyle>
        <a:defPPr algn="l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arrow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12700" cap="flat" cmpd="sng" algn="ctr">
          <a:noFill/>
          <a:prstDash val="solid"/>
          <a:miter lim="800000"/>
        </a:ln>
        <a:effectLst/>
      </a:spPr>
      <a:bodyPr wrap="square">
        <a:spAutoFit/>
      </a:bodyPr>
      <a:lstStyle>
        <a:defPPr algn="l">
          <a:defRPr b="0" dirty="0">
            <a:solidFill>
              <a:srgbClr val="AF00DB"/>
            </a:solidFill>
            <a:effectLst/>
            <a:latin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33513</TotalTime>
  <Words>3368</Words>
  <Application>Microsoft Office PowerPoint</Application>
  <PresentationFormat>Widescreen</PresentationFormat>
  <Paragraphs>437</Paragraphs>
  <Slides>28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Helvetica Neue</vt:lpstr>
      <vt:lpstr>Arial</vt:lpstr>
      <vt:lpstr>Calibri</vt:lpstr>
      <vt:lpstr>Verdana</vt:lpstr>
      <vt:lpstr>Consolas</vt:lpstr>
      <vt:lpstr>Office Theme</vt:lpstr>
      <vt:lpstr>CS 4530: Fundamentals of Software Engineering  Module 11.1: Interaction-Level Design Patterns</vt:lpstr>
      <vt:lpstr>Learning Goals for this Lesson</vt:lpstr>
      <vt:lpstr>A Different Perspective On The Three Scales of Design</vt:lpstr>
      <vt:lpstr>Design at the Interaction Level corresponds to “OOD Design Patterns”</vt:lpstr>
      <vt:lpstr>Pull and Push patterns</vt:lpstr>
      <vt:lpstr>Let's start with a very simple example</vt:lpstr>
      <vt:lpstr>Example: Interface For a Simple Clock</vt:lpstr>
      <vt:lpstr>Example: Implementing a Simple Clock</vt:lpstr>
      <vt:lpstr>Example: Using a Simple Clock</vt:lpstr>
      <vt:lpstr>Testing the simple clock</vt:lpstr>
      <vt:lpstr>We call this the "demand-pull" pattern</vt:lpstr>
      <vt:lpstr>But there's a potential problem here.</vt:lpstr>
      <vt:lpstr>The 'data-push' pattern</vt:lpstr>
      <vt:lpstr>Interface For a Clock Using the Push Pattern </vt:lpstr>
      <vt:lpstr>Implementing a Clock with the Push Pattern</vt:lpstr>
      <vt:lpstr>Using a Pushing Clock</vt:lpstr>
      <vt:lpstr>A More Conventional Design of a Pushing Clock</vt:lpstr>
      <vt:lpstr>A More Conventional Client</vt:lpstr>
      <vt:lpstr>This these are all instances of the Listener or Observer Pattern</vt:lpstr>
      <vt:lpstr>Push or Pull?</vt:lpstr>
      <vt:lpstr>Push or Pull? We’ve Seen This Already (1)</vt:lpstr>
      <vt:lpstr>Push or Pull? We’ve Seen This Already (2)</vt:lpstr>
      <vt:lpstr>Pattern #3: The Singleton Pattern</vt:lpstr>
      <vt:lpstr>Test-Driven Development</vt:lpstr>
      <vt:lpstr>One Singleton Pattern Implementation: First-time Through Switch</vt:lpstr>
      <vt:lpstr>Singleton Pattern We’ve Seen This Already</vt:lpstr>
      <vt:lpstr>Review: Learning Goals for this Lesson</vt:lpstr>
      <vt:lpstr>Review: Learning Goals for this Lesson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title</dc:title>
  <dc:creator>Mitchell Wand</dc:creator>
  <cp:lastModifiedBy>Bhutta, Adeel</cp:lastModifiedBy>
  <cp:revision>195</cp:revision>
  <dcterms:created xsi:type="dcterms:W3CDTF">2021-01-07T15:19:22Z</dcterms:created>
  <dcterms:modified xsi:type="dcterms:W3CDTF">2026-02-11T23:01:54Z</dcterms:modified>
</cp:coreProperties>
</file>